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FD2C363-496E-4D92-A638-271257BDFF6F}">
  <a:tblStyle styleId="{3FD2C363-496E-4D92-A638-271257BDFF6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21041418e5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21041418e5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20e316259d_0_1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20e316259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Combining technical skills (machine learning, python) with soft skills (management/design) is crucial for staying competitive</a:t>
            </a:r>
            <a:r>
              <a:rPr lang="en"/>
              <a:t>. Employers increasingly value cross-functional skills, such as combining data analysis and marketing expertise. Focus on developing skills that align with target job requirements, especially those with broad industry demand. - Jerry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21041418e5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21041418e5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Medium sized companies offer more </a:t>
            </a:r>
            <a:r>
              <a:rPr lang="en"/>
              <a:t>opportunities</a:t>
            </a:r>
            <a:r>
              <a:rPr lang="en"/>
              <a:t> than large ones. Industry: Top three: education, finance, telecommunication. Location: Tokyo - New York-Berlin- San Fran-Sydney-Singapore. Remote/non show similar salary and </a:t>
            </a:r>
            <a:r>
              <a:rPr lang="en"/>
              <a:t>opportunity</a:t>
            </a:r>
            <a:r>
              <a:rPr lang="en"/>
              <a:t> trends. Conclusion: strategically target companies and cities with high potential while considering industry trends.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20e316259d_0_1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20e316259d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a:solidFill>
                  <a:schemeClr val="dk1"/>
                </a:solidFill>
              </a:rPr>
              <a:t>Average, maximum, and minimum salaries vary significantly across cities, with remote-friendly roles often offering higher average salaries.Berlin and Tokyo offer competitive compensation for various job types.</a:t>
            </a:r>
            <a:r>
              <a:rPr b="1" lang="en">
                <a:solidFill>
                  <a:schemeClr val="dk1"/>
                </a:solidFill>
              </a:rPr>
              <a:t>Insight</a:t>
            </a:r>
            <a:r>
              <a:rPr lang="en">
                <a:solidFill>
                  <a:schemeClr val="dk1"/>
                </a:solidFill>
              </a:rPr>
              <a:t>s:Remote-friendly roles provide flexibility and often higher pay. </a:t>
            </a:r>
            <a:r>
              <a:rPr b="1" lang="en">
                <a:solidFill>
                  <a:schemeClr val="dk1"/>
                </a:solidFill>
              </a:rPr>
              <a:t>Conclusion</a:t>
            </a:r>
            <a:r>
              <a:rPr lang="en">
                <a:solidFill>
                  <a:schemeClr val="dk1"/>
                </a:solidFill>
              </a:rPr>
              <a:t>:Choose cities with a good balance of living costs and salary potential when selecting a career location.</a:t>
            </a:r>
            <a:endParaRPr>
              <a:solidFill>
                <a:schemeClr val="dk1"/>
              </a:solidFill>
            </a:endParaRPr>
          </a:p>
          <a:p>
            <a:pPr indent="0" lvl="0" marL="0" rtl="0" algn="l">
              <a:lnSpc>
                <a:spcPct val="115000"/>
              </a:lnSpc>
              <a:spcBef>
                <a:spcPts val="1200"/>
              </a:spcBef>
              <a:spcAft>
                <a:spcPts val="0"/>
              </a:spcAft>
              <a:buNone/>
            </a:pPr>
            <a:r>
              <a:rPr b="1" lang="en">
                <a:solidFill>
                  <a:schemeClr val="dk1"/>
                </a:solidFill>
              </a:rPr>
              <a:t>Additional Insights</a:t>
            </a:r>
            <a:r>
              <a:rPr lang="en">
                <a:solidFill>
                  <a:schemeClr val="dk1"/>
                </a:solidFill>
              </a:rPr>
              <a:t>:Although remote roles tend to have higher pay, cities with lower living costs (e.g., Berlin) can further boost real earnings.</a:t>
            </a:r>
            <a:endParaRPr>
              <a:solidFill>
                <a:schemeClr val="dk1"/>
              </a:solidFill>
            </a:endParaRPr>
          </a:p>
          <a:p>
            <a:pPr indent="0" lvl="0" marL="457200" rtl="0" algn="l">
              <a:lnSpc>
                <a:spcPct val="115000"/>
              </a:lnSpc>
              <a:spcBef>
                <a:spcPts val="1200"/>
              </a:spcBef>
              <a:spcAft>
                <a:spcPts val="1200"/>
              </a:spcAft>
              <a:buNone/>
            </a:pPr>
            <a:r>
              <a:rPr lang="en">
                <a:solidFill>
                  <a:schemeClr val="dk1"/>
                </a:solidFill>
              </a:rPr>
              <a:t>Non-salary factors, such as work culture and growth opportunities, should also be considered when selecting a city.</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20e316259d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20e316259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analyze the relationships between key goals, such as automation risk and salary, with other variables like company size and location. This helps us identify patterns and factors that influence job prospects and career decisions</a:t>
            </a:r>
            <a:r>
              <a:rPr lang="en">
                <a:solidFill>
                  <a:schemeClr val="dk1"/>
                </a:solidFill>
              </a:rPr>
              <a:t>.</a:t>
            </a:r>
            <a:r>
              <a:rPr b="1" lang="en">
                <a:solidFill>
                  <a:schemeClr val="dk1"/>
                </a:solidFill>
              </a:rPr>
              <a:t>Insight</a:t>
            </a:r>
            <a:r>
              <a:rPr lang="en">
                <a:solidFill>
                  <a:schemeClr val="dk1"/>
                </a:solidFill>
              </a:rPr>
              <a:t>:Automation-resistant, growth-oriented roles with in-demand skills tend to offer higher salaries.</a:t>
            </a:r>
            <a:r>
              <a:rPr b="1" lang="en">
                <a:solidFill>
                  <a:schemeClr val="dk1"/>
                </a:solidFill>
              </a:rPr>
              <a:t>Conclusion</a:t>
            </a:r>
            <a:r>
              <a:rPr lang="en">
                <a:solidFill>
                  <a:schemeClr val="dk1"/>
                </a:solidFill>
              </a:rPr>
              <a:t>:Invest in skills with proven salary advantages and target roles with high growth and low automation risk.</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321041418e5_1_1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321041418e5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20e316259d_0_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20e316259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2122b4251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2122b425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20e316259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20e316259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21041418e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21041418e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21041418e5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21041418e5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1041418e5_1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21041418e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20e316259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20e316259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20e316259d_0_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20e316259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nsight: These roles provide strong career stability, competitive salaries, and growth potential. These roles cover both technical and non-technical fields, making them accessible for students with diverse backgrounds. Conclusion: Students should prioritize these fields for career planning. - jerry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med">
        <p14:prism dir="l"/>
      </p:transition>
    </mc:Choice>
    <mc:Fallback>
      <p:transition spd="med">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5.pn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w.kaggle.com/datasets/uom190346a/ai-powered-job-market-insights" TargetMode="External"/><Relationship Id="rId4" Type="http://schemas.openxmlformats.org/officeDocument/2006/relationships/hyperlink" Target="https://trends.google.com/trends/explore?q=job%20market&amp;hl=en" TargetMode="External"/><Relationship Id="rId5" Type="http://schemas.openxmlformats.org/officeDocument/2006/relationships/hyperlink" Target="https://public.tableau.com/views/BIfinalproject_17338511313740/Dashboard1?:language=zh-TW&amp;publish=yes&amp;:sid=&amp;:redirect=auth&amp;:display_count=n&amp;:origin=viz_share_link" TargetMode="External"/><Relationship Id="rId6" Type="http://schemas.openxmlformats.org/officeDocument/2006/relationships/hyperlink" Target="https://colab.research.google.com/drive/1LTw0hGpHnhqSFGwpUwml-J7ypGM3YorY?usp=sharing" TargetMode="External"/><Relationship Id="rId7"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kaggle.com/datasets/uom190346a/ai-powered-job-market-insights"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public.tableau.com/views/BIfinalproject_17338511313740/Dashboard1?:language=zh-TW&amp;publish=yes&amp;:sid=&amp;:redirect=auth&amp;:display_count=n&amp;:origin=viz_share_link" TargetMode="External"/><Relationship Id="rId4" Type="http://schemas.openxmlformats.org/officeDocument/2006/relationships/hyperlink" Target="https://colab.research.google.com/drive/1LTw0hGpHnhqSFGwpUwml-J7ypGM3YorY?usp=sharing" TargetMode="External"/><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nvSpPr>
        <p:spPr>
          <a:xfrm>
            <a:off x="2951700" y="677500"/>
            <a:ext cx="5976600" cy="399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latin typeface="Roboto"/>
                <a:ea typeface="Roboto"/>
                <a:cs typeface="Roboto"/>
                <a:sym typeface="Roboto"/>
              </a:rPr>
              <a:t>1. Navigate Technological Disruptions</a:t>
            </a:r>
            <a:br>
              <a:rPr lang="en" sz="1300">
                <a:solidFill>
                  <a:schemeClr val="lt1"/>
                </a:solidFill>
                <a:latin typeface="Roboto"/>
                <a:ea typeface="Roboto"/>
                <a:cs typeface="Roboto"/>
                <a:sym typeface="Roboto"/>
              </a:rPr>
            </a:br>
            <a:r>
              <a:rPr lang="en" sz="1300">
                <a:solidFill>
                  <a:schemeClr val="lt1"/>
                </a:solidFill>
                <a:latin typeface="Roboto"/>
                <a:ea typeface="Roboto"/>
                <a:cs typeface="Roboto"/>
                <a:sym typeface="Roboto"/>
              </a:rPr>
              <a:t>Understand automation risks to focus on roles less likely to be replaced by AI.</a:t>
            </a:r>
            <a:endParaRPr sz="1300">
              <a:solidFill>
                <a:schemeClr val="lt1"/>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1"/>
                </a:solidFill>
                <a:latin typeface="Roboto"/>
                <a:ea typeface="Roboto"/>
                <a:cs typeface="Roboto"/>
                <a:sym typeface="Roboto"/>
              </a:rPr>
              <a:t>2. Maximize Earning Potential</a:t>
            </a:r>
            <a:br>
              <a:rPr lang="en" sz="1300">
                <a:solidFill>
                  <a:schemeClr val="lt1"/>
                </a:solidFill>
                <a:latin typeface="Roboto"/>
                <a:ea typeface="Roboto"/>
                <a:cs typeface="Roboto"/>
                <a:sym typeface="Roboto"/>
              </a:rPr>
            </a:br>
            <a:r>
              <a:rPr lang="en" sz="1300">
                <a:solidFill>
                  <a:schemeClr val="lt1"/>
                </a:solidFill>
                <a:latin typeface="Roboto"/>
                <a:ea typeface="Roboto"/>
                <a:cs typeface="Roboto"/>
                <a:sym typeface="Roboto"/>
              </a:rPr>
              <a:t>Analyze salary trends to choose careers with competitive pay and financial alignment.</a:t>
            </a:r>
            <a:endParaRPr sz="1300">
              <a:solidFill>
                <a:schemeClr val="lt1"/>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1"/>
                </a:solidFill>
                <a:latin typeface="Roboto"/>
                <a:ea typeface="Roboto"/>
                <a:cs typeface="Roboto"/>
                <a:sym typeface="Roboto"/>
              </a:rPr>
              <a:t>3. Plan for Long-Term Career Growth</a:t>
            </a:r>
            <a:br>
              <a:rPr lang="en" sz="1300">
                <a:solidFill>
                  <a:schemeClr val="lt1"/>
                </a:solidFill>
                <a:latin typeface="Roboto"/>
                <a:ea typeface="Roboto"/>
                <a:cs typeface="Roboto"/>
                <a:sym typeface="Roboto"/>
              </a:rPr>
            </a:br>
            <a:r>
              <a:rPr lang="en" sz="1300">
                <a:solidFill>
                  <a:schemeClr val="lt1"/>
                </a:solidFill>
                <a:latin typeface="Roboto"/>
                <a:ea typeface="Roboto"/>
                <a:cs typeface="Roboto"/>
                <a:sym typeface="Roboto"/>
              </a:rPr>
              <a:t>Use growth projections to align career paths with stable and advancing roles.</a:t>
            </a:r>
            <a:endParaRPr sz="1300">
              <a:solidFill>
                <a:schemeClr val="lt1"/>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1"/>
                </a:solidFill>
                <a:latin typeface="Roboto"/>
                <a:ea typeface="Roboto"/>
                <a:cs typeface="Roboto"/>
                <a:sym typeface="Roboto"/>
              </a:rPr>
              <a:t>4. Identify In-Demand Skills</a:t>
            </a:r>
            <a:br>
              <a:rPr lang="en" sz="1300">
                <a:solidFill>
                  <a:schemeClr val="lt1"/>
                </a:solidFill>
                <a:latin typeface="Roboto"/>
                <a:ea typeface="Roboto"/>
                <a:cs typeface="Roboto"/>
                <a:sym typeface="Roboto"/>
              </a:rPr>
            </a:br>
            <a:r>
              <a:rPr lang="en" sz="1300">
                <a:solidFill>
                  <a:schemeClr val="lt1"/>
                </a:solidFill>
                <a:latin typeface="Roboto"/>
                <a:ea typeface="Roboto"/>
                <a:cs typeface="Roboto"/>
                <a:sym typeface="Roboto"/>
              </a:rPr>
              <a:t>Recognize valued skills and tailor education to meet industry needs.</a:t>
            </a:r>
            <a:endParaRPr sz="1300">
              <a:solidFill>
                <a:schemeClr val="lt1"/>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1"/>
                </a:solidFill>
                <a:latin typeface="Roboto"/>
                <a:ea typeface="Roboto"/>
                <a:cs typeface="Roboto"/>
                <a:sym typeface="Roboto"/>
              </a:rPr>
              <a:t>5. Adapt to Regional and Global Dynamics</a:t>
            </a:r>
            <a:br>
              <a:rPr lang="en" sz="1300">
                <a:solidFill>
                  <a:schemeClr val="lt1"/>
                </a:solidFill>
                <a:latin typeface="Roboto"/>
                <a:ea typeface="Roboto"/>
                <a:cs typeface="Roboto"/>
                <a:sym typeface="Roboto"/>
              </a:rPr>
            </a:br>
            <a:r>
              <a:rPr lang="en" sz="1300">
                <a:solidFill>
                  <a:schemeClr val="lt1"/>
                </a:solidFill>
                <a:latin typeface="Roboto"/>
                <a:ea typeface="Roboto"/>
                <a:cs typeface="Roboto"/>
                <a:sym typeface="Roboto"/>
              </a:rPr>
              <a:t>Understand job trends by location to find the best prospects globally.</a:t>
            </a:r>
            <a:endParaRPr sz="1300">
              <a:solidFill>
                <a:schemeClr val="lt1"/>
              </a:solidFill>
              <a:latin typeface="Roboto"/>
              <a:ea typeface="Roboto"/>
              <a:cs typeface="Roboto"/>
              <a:sym typeface="Roboto"/>
            </a:endParaRPr>
          </a:p>
          <a:p>
            <a:pPr indent="0" lvl="0" marL="0" rtl="0" algn="l">
              <a:lnSpc>
                <a:spcPct val="115000"/>
              </a:lnSpc>
              <a:spcBef>
                <a:spcPts val="1600"/>
              </a:spcBef>
              <a:spcAft>
                <a:spcPts val="1600"/>
              </a:spcAft>
              <a:buNone/>
            </a:pPr>
            <a:r>
              <a:rPr lang="en" sz="1800">
                <a:solidFill>
                  <a:schemeClr val="lt1"/>
                </a:solidFill>
                <a:latin typeface="Roboto"/>
                <a:ea typeface="Roboto"/>
                <a:cs typeface="Roboto"/>
                <a:sym typeface="Roboto"/>
              </a:rPr>
              <a:t>6. Stay Ahead of the Competition</a:t>
            </a:r>
            <a:br>
              <a:rPr lang="en" sz="1300">
                <a:solidFill>
                  <a:schemeClr val="lt1"/>
                </a:solidFill>
                <a:latin typeface="Roboto"/>
                <a:ea typeface="Roboto"/>
                <a:cs typeface="Roboto"/>
                <a:sym typeface="Roboto"/>
              </a:rPr>
            </a:br>
            <a:r>
              <a:rPr lang="en" sz="1300">
                <a:solidFill>
                  <a:schemeClr val="lt1"/>
                </a:solidFill>
                <a:latin typeface="Roboto"/>
                <a:ea typeface="Roboto"/>
                <a:cs typeface="Roboto"/>
                <a:sym typeface="Roboto"/>
              </a:rPr>
              <a:t>Leverage trends to remain proactive and competitive in a dynamic job market.</a:t>
            </a:r>
            <a:endParaRPr sz="1300">
              <a:solidFill>
                <a:schemeClr val="lt1"/>
              </a:solidFill>
              <a:latin typeface="Roboto"/>
              <a:ea typeface="Roboto"/>
              <a:cs typeface="Roboto"/>
              <a:sym typeface="Roboto"/>
            </a:endParaRPr>
          </a:p>
        </p:txBody>
      </p:sp>
      <p:pic>
        <p:nvPicPr>
          <p:cNvPr descr="Closeup from the side of a hand pushing a knob on an audio mixer" id="68" name="Google Shape;68;p13"/>
          <p:cNvPicPr preferRelativeResize="0"/>
          <p:nvPr/>
        </p:nvPicPr>
        <p:blipFill rotWithShape="1">
          <a:blip r:embed="rId3">
            <a:alphaModFix/>
          </a:blip>
          <a:srcRect b="0" l="16545" r="-6562" t="0"/>
          <a:stretch/>
        </p:blipFill>
        <p:spPr>
          <a:xfrm>
            <a:off x="0" y="0"/>
            <a:ext cx="9952824" cy="5143501"/>
          </a:xfrm>
          <a:prstGeom prst="rect">
            <a:avLst/>
          </a:prstGeom>
          <a:noFill/>
          <a:ln>
            <a:noFill/>
          </a:ln>
        </p:spPr>
      </p:pic>
      <p:sp>
        <p:nvSpPr>
          <p:cNvPr id="69" name="Google Shape;69;p13"/>
          <p:cNvSpPr txBox="1"/>
          <p:nvPr>
            <p:ph idx="4294967295" type="ctrTitle"/>
          </p:nvPr>
        </p:nvSpPr>
        <p:spPr>
          <a:xfrm>
            <a:off x="390525" y="1514475"/>
            <a:ext cx="86007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Navigating the Future of Work</a:t>
            </a:r>
            <a:endParaRPr/>
          </a:p>
        </p:txBody>
      </p:sp>
      <p:sp>
        <p:nvSpPr>
          <p:cNvPr id="70" name="Google Shape;70;p13"/>
          <p:cNvSpPr txBox="1"/>
          <p:nvPr>
            <p:ph idx="4294967295" type="subTitle"/>
          </p:nvPr>
        </p:nvSpPr>
        <p:spPr>
          <a:xfrm>
            <a:off x="390525" y="2662244"/>
            <a:ext cx="8222100" cy="93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4"/>
                </a:solidFill>
              </a:rPr>
              <a:t>Group 13</a:t>
            </a:r>
            <a:endParaRPr>
              <a:solidFill>
                <a:schemeClr val="accent4"/>
              </a:solidFill>
            </a:endParaRPr>
          </a:p>
          <a:p>
            <a:pPr indent="0" lvl="0" marL="0" rtl="0" algn="l">
              <a:spcBef>
                <a:spcPts val="1600"/>
              </a:spcBef>
              <a:spcAft>
                <a:spcPts val="1600"/>
              </a:spcAft>
              <a:buNone/>
            </a:pPr>
            <a:r>
              <a:rPr lang="en">
                <a:solidFill>
                  <a:schemeClr val="accent4"/>
                </a:solidFill>
              </a:rPr>
              <a:t>Member: </a:t>
            </a:r>
            <a:br>
              <a:rPr lang="en">
                <a:solidFill>
                  <a:schemeClr val="accent4"/>
                </a:solidFill>
              </a:rPr>
            </a:br>
            <a:r>
              <a:rPr lang="en">
                <a:solidFill>
                  <a:schemeClr val="accent4"/>
                </a:solidFill>
              </a:rPr>
              <a:t>Chu-Chun Ku, Jerry Donohoe, Haijun Zeng, Andrew Ponce, Shih-Yi Chen </a:t>
            </a:r>
            <a:endParaRPr>
              <a:solidFill>
                <a:schemeClr val="accent4"/>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400"/>
              </a:spcAft>
              <a:buNone/>
            </a:pPr>
            <a:r>
              <a:rPr lang="en"/>
              <a:t>2. Required Skills for Target Jobs</a:t>
            </a:r>
            <a:endParaRPr i="1" sz="1600"/>
          </a:p>
        </p:txBody>
      </p:sp>
      <p:sp>
        <p:nvSpPr>
          <p:cNvPr id="149" name="Google Shape;149;p22"/>
          <p:cNvSpPr txBox="1"/>
          <p:nvPr>
            <p:ph idx="1" type="body"/>
          </p:nvPr>
        </p:nvSpPr>
        <p:spPr>
          <a:xfrm>
            <a:off x="5329650" y="1822275"/>
            <a:ext cx="3527100" cy="3119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By analyzing the skills needed for jobs identified in the first story point, we can pinpoint in-demand skills across industries. This insight helps us focus on developing the capabilities required for high-potential roles.</a:t>
            </a:r>
            <a:endParaRPr sz="2200"/>
          </a:p>
          <a:p>
            <a:pPr indent="0" lvl="0" marL="0" rtl="0" algn="l">
              <a:spcBef>
                <a:spcPts val="0"/>
              </a:spcBef>
              <a:spcAft>
                <a:spcPts val="1600"/>
              </a:spcAft>
              <a:buNone/>
            </a:pPr>
            <a:r>
              <a:t/>
            </a:r>
            <a:endParaRPr/>
          </a:p>
        </p:txBody>
      </p:sp>
      <p:pic>
        <p:nvPicPr>
          <p:cNvPr id="150" name="Google Shape;150;p22"/>
          <p:cNvPicPr preferRelativeResize="0"/>
          <p:nvPr/>
        </p:nvPicPr>
        <p:blipFill>
          <a:blip r:embed="rId3">
            <a:alphaModFix/>
          </a:blip>
          <a:stretch>
            <a:fillRect/>
          </a:stretch>
        </p:blipFill>
        <p:spPr>
          <a:xfrm>
            <a:off x="370200" y="1734075"/>
            <a:ext cx="4959451" cy="3207475"/>
          </a:xfrm>
          <a:prstGeom prst="rect">
            <a:avLst/>
          </a:prstGeom>
          <a:noFill/>
          <a:ln>
            <a:noFill/>
          </a:ln>
          <a:effectLst>
            <a:outerShdw blurRad="57150" rotWithShape="0" algn="bl" dir="5400000" dist="19050">
              <a:srgbClr val="000000">
                <a:alpha val="50000"/>
              </a:srgbClr>
            </a:outerShdw>
          </a:effectLst>
        </p:spPr>
      </p:pic>
      <p:sp>
        <p:nvSpPr>
          <p:cNvPr id="151" name="Google Shape;151;p22"/>
          <p:cNvSpPr txBox="1"/>
          <p:nvPr/>
        </p:nvSpPr>
        <p:spPr>
          <a:xfrm>
            <a:off x="891550" y="401675"/>
            <a:ext cx="56433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460950" y="37237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400"/>
              </a:spcAft>
              <a:buNone/>
            </a:pPr>
            <a:r>
              <a:rPr lang="en" sz="3200"/>
              <a:t>3. Job Search Strategies</a:t>
            </a:r>
            <a:endParaRPr/>
          </a:p>
        </p:txBody>
      </p:sp>
      <p:sp>
        <p:nvSpPr>
          <p:cNvPr id="157" name="Google Shape;157;p23"/>
          <p:cNvSpPr txBox="1"/>
          <p:nvPr>
            <p:ph idx="4294967295" type="body"/>
          </p:nvPr>
        </p:nvSpPr>
        <p:spPr>
          <a:xfrm>
            <a:off x="272550" y="3854325"/>
            <a:ext cx="5798400" cy="271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solidFill>
                  <a:schemeClr val="lt1"/>
                </a:solidFill>
              </a:rPr>
              <a:t>To improve our job search, we explore variables such as company size, location, industry, and remote-work compatibility. This analysis helps us understand where and how to focus our efforts to find jobs that meet our criteria.</a:t>
            </a:r>
            <a:endParaRPr>
              <a:solidFill>
                <a:schemeClr val="lt1"/>
              </a:solidFill>
            </a:endParaRPr>
          </a:p>
          <a:p>
            <a:pPr indent="0" lvl="0" marL="0" rtl="0" algn="l">
              <a:spcBef>
                <a:spcPts val="0"/>
              </a:spcBef>
              <a:spcAft>
                <a:spcPts val="1600"/>
              </a:spcAft>
              <a:buNone/>
            </a:pPr>
            <a:r>
              <a:t/>
            </a:r>
            <a:endParaRPr>
              <a:solidFill>
                <a:schemeClr val="lt1"/>
              </a:solidFill>
            </a:endParaRPr>
          </a:p>
        </p:txBody>
      </p:sp>
      <p:pic>
        <p:nvPicPr>
          <p:cNvPr id="158" name="Google Shape;158;p23"/>
          <p:cNvPicPr preferRelativeResize="0"/>
          <p:nvPr/>
        </p:nvPicPr>
        <p:blipFill>
          <a:blip r:embed="rId3">
            <a:alphaModFix/>
          </a:blip>
          <a:stretch>
            <a:fillRect/>
          </a:stretch>
        </p:blipFill>
        <p:spPr>
          <a:xfrm>
            <a:off x="538750" y="1033125"/>
            <a:ext cx="1345301" cy="2710200"/>
          </a:xfrm>
          <a:prstGeom prst="rect">
            <a:avLst/>
          </a:prstGeom>
          <a:noFill/>
          <a:ln>
            <a:noFill/>
          </a:ln>
          <a:effectLst>
            <a:outerShdw blurRad="57150" rotWithShape="0" algn="bl" dir="5400000" dist="19050">
              <a:srgbClr val="000000">
                <a:alpha val="50000"/>
              </a:srgbClr>
            </a:outerShdw>
          </a:effectLst>
        </p:spPr>
      </p:pic>
      <p:pic>
        <p:nvPicPr>
          <p:cNvPr id="159" name="Google Shape;159;p23"/>
          <p:cNvPicPr preferRelativeResize="0"/>
          <p:nvPr/>
        </p:nvPicPr>
        <p:blipFill>
          <a:blip r:embed="rId4">
            <a:alphaModFix/>
          </a:blip>
          <a:stretch>
            <a:fillRect/>
          </a:stretch>
        </p:blipFill>
        <p:spPr>
          <a:xfrm>
            <a:off x="5432375" y="112700"/>
            <a:ext cx="3600676" cy="2574174"/>
          </a:xfrm>
          <a:prstGeom prst="rect">
            <a:avLst/>
          </a:prstGeom>
          <a:noFill/>
          <a:ln>
            <a:noFill/>
          </a:ln>
          <a:effectLst>
            <a:outerShdw blurRad="57150" rotWithShape="0" algn="bl" dir="5400000" dist="19050">
              <a:srgbClr val="000000">
                <a:alpha val="50000"/>
              </a:srgbClr>
            </a:outerShdw>
          </a:effectLst>
        </p:spPr>
      </p:pic>
      <p:pic>
        <p:nvPicPr>
          <p:cNvPr id="160" name="Google Shape;160;p23"/>
          <p:cNvPicPr preferRelativeResize="0"/>
          <p:nvPr/>
        </p:nvPicPr>
        <p:blipFill>
          <a:blip r:embed="rId5">
            <a:alphaModFix/>
          </a:blip>
          <a:stretch>
            <a:fillRect/>
          </a:stretch>
        </p:blipFill>
        <p:spPr>
          <a:xfrm>
            <a:off x="2088475" y="1903197"/>
            <a:ext cx="3982475" cy="1766828"/>
          </a:xfrm>
          <a:prstGeom prst="rect">
            <a:avLst/>
          </a:prstGeom>
          <a:noFill/>
          <a:ln>
            <a:noFill/>
          </a:ln>
          <a:effectLst>
            <a:outerShdw blurRad="57150" rotWithShape="0" algn="bl" dir="5400000" dist="19050">
              <a:srgbClr val="000000">
                <a:alpha val="50000"/>
              </a:srgbClr>
            </a:outerShdw>
          </a:effectLst>
        </p:spPr>
      </p:pic>
      <p:pic>
        <p:nvPicPr>
          <p:cNvPr id="161" name="Google Shape;161;p23"/>
          <p:cNvPicPr preferRelativeResize="0"/>
          <p:nvPr/>
        </p:nvPicPr>
        <p:blipFill>
          <a:blip r:embed="rId6">
            <a:alphaModFix/>
          </a:blip>
          <a:stretch>
            <a:fillRect/>
          </a:stretch>
        </p:blipFill>
        <p:spPr>
          <a:xfrm>
            <a:off x="5804475" y="3558775"/>
            <a:ext cx="3271101" cy="1361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400"/>
              </a:spcAft>
              <a:buNone/>
            </a:pPr>
            <a:r>
              <a:rPr lang="en"/>
              <a:t>4. Evaluating Cities Based on Salary</a:t>
            </a:r>
            <a:endParaRPr i="1" sz="1600"/>
          </a:p>
        </p:txBody>
      </p:sp>
      <p:sp>
        <p:nvSpPr>
          <p:cNvPr id="167" name="Google Shape;167;p24"/>
          <p:cNvSpPr txBox="1"/>
          <p:nvPr>
            <p:ph idx="1" type="body"/>
          </p:nvPr>
        </p:nvSpPr>
        <p:spPr>
          <a:xfrm>
            <a:off x="4976950" y="1822275"/>
            <a:ext cx="3494700" cy="2807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600"/>
              <a:t>We compare the average salaries and salary distributions across major international cities. This helps us determine the best locations for pursuing careers based on job availability, industry trends, and salary consistency.</a:t>
            </a:r>
            <a:endParaRPr sz="1600"/>
          </a:p>
          <a:p>
            <a:pPr indent="0" lvl="0" marL="0" rtl="0" algn="l">
              <a:spcBef>
                <a:spcPts val="0"/>
              </a:spcBef>
              <a:spcAft>
                <a:spcPts val="1600"/>
              </a:spcAft>
              <a:buNone/>
            </a:pPr>
            <a:r>
              <a:t/>
            </a:r>
            <a:endParaRPr/>
          </a:p>
        </p:txBody>
      </p:sp>
      <p:pic>
        <p:nvPicPr>
          <p:cNvPr id="168" name="Google Shape;168;p24"/>
          <p:cNvPicPr preferRelativeResize="0"/>
          <p:nvPr/>
        </p:nvPicPr>
        <p:blipFill>
          <a:blip r:embed="rId3">
            <a:alphaModFix/>
          </a:blip>
          <a:stretch>
            <a:fillRect/>
          </a:stretch>
        </p:blipFill>
        <p:spPr>
          <a:xfrm>
            <a:off x="173300" y="1822275"/>
            <a:ext cx="4672150" cy="3124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5"/>
          <p:cNvSpPr txBox="1"/>
          <p:nvPr>
            <p:ph type="title"/>
          </p:nvPr>
        </p:nvSpPr>
        <p:spPr>
          <a:xfrm>
            <a:off x="471900" y="7387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400"/>
              </a:spcAft>
              <a:buNone/>
            </a:pPr>
            <a:r>
              <a:rPr lang="en"/>
              <a:t>5. </a:t>
            </a:r>
            <a:r>
              <a:rPr lang="en"/>
              <a:t>Correlation Analysis of Key Goals and Variables</a:t>
            </a:r>
            <a:endParaRPr i="1" sz="1600"/>
          </a:p>
        </p:txBody>
      </p:sp>
      <p:sp>
        <p:nvSpPr>
          <p:cNvPr id="174" name="Google Shape;174;p25"/>
          <p:cNvSpPr txBox="1"/>
          <p:nvPr>
            <p:ph idx="1" type="body"/>
          </p:nvPr>
        </p:nvSpPr>
        <p:spPr>
          <a:xfrm>
            <a:off x="471900" y="1919075"/>
            <a:ext cx="3730800" cy="27102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300">
                <a:solidFill>
                  <a:srgbClr val="000000"/>
                </a:solidFill>
              </a:rPr>
              <a:t>Automation Risk vs. Salary</a:t>
            </a:r>
            <a:r>
              <a:rPr lang="en" sz="1300">
                <a:solidFill>
                  <a:srgbClr val="000000"/>
                </a:solidFill>
              </a:rPr>
              <a:t>: Jobs with low automation risk tend to have higher salaries.</a:t>
            </a:r>
            <a:endParaRPr sz="1300">
              <a:solidFill>
                <a:srgbClr val="000000"/>
              </a:solidFill>
            </a:endParaRPr>
          </a:p>
          <a:p>
            <a:pPr indent="0" lvl="0" marL="0" rtl="0" algn="l">
              <a:spcBef>
                <a:spcPts val="1200"/>
              </a:spcBef>
              <a:spcAft>
                <a:spcPts val="0"/>
              </a:spcAft>
              <a:buNone/>
            </a:pPr>
            <a:r>
              <a:rPr b="1" lang="en" sz="1300">
                <a:solidFill>
                  <a:srgbClr val="000000"/>
                </a:solidFill>
              </a:rPr>
              <a:t>Growth Projection vs. Salary</a:t>
            </a:r>
            <a:r>
              <a:rPr lang="en" sz="1300">
                <a:solidFill>
                  <a:srgbClr val="000000"/>
                </a:solidFill>
              </a:rPr>
              <a:t>: A positive correlation exists between growth potential and salary levels.</a:t>
            </a:r>
            <a:endParaRPr sz="1300">
              <a:solidFill>
                <a:srgbClr val="000000"/>
              </a:solidFill>
            </a:endParaRPr>
          </a:p>
          <a:p>
            <a:pPr indent="0" lvl="0" marL="0" rtl="0" algn="l">
              <a:spcBef>
                <a:spcPts val="1200"/>
              </a:spcBef>
              <a:spcAft>
                <a:spcPts val="0"/>
              </a:spcAft>
              <a:buNone/>
            </a:pPr>
            <a:r>
              <a:rPr b="1" lang="en" sz="1300">
                <a:solidFill>
                  <a:srgbClr val="000000"/>
                </a:solidFill>
              </a:rPr>
              <a:t>Skills vs. Salary</a:t>
            </a:r>
            <a:r>
              <a:rPr lang="en" sz="1300">
                <a:solidFill>
                  <a:srgbClr val="000000"/>
                </a:solidFill>
              </a:rPr>
              <a:t>: High-demand skills like Python, Machine Learning, and UX/UI Design show strong average salaries.</a:t>
            </a:r>
            <a:endParaRPr sz="1300">
              <a:solidFill>
                <a:srgbClr val="000000"/>
              </a:solidFill>
            </a:endParaRPr>
          </a:p>
          <a:p>
            <a:pPr indent="0" lvl="0" marL="0" rtl="0" algn="l">
              <a:spcBef>
                <a:spcPts val="1200"/>
              </a:spcBef>
              <a:spcAft>
                <a:spcPts val="1600"/>
              </a:spcAft>
              <a:buNone/>
            </a:pPr>
            <a:r>
              <a:t/>
            </a:r>
            <a:endParaRPr sz="1500"/>
          </a:p>
        </p:txBody>
      </p:sp>
      <p:pic>
        <p:nvPicPr>
          <p:cNvPr id="175" name="Google Shape;175;p25"/>
          <p:cNvPicPr preferRelativeResize="0"/>
          <p:nvPr/>
        </p:nvPicPr>
        <p:blipFill>
          <a:blip r:embed="rId3">
            <a:alphaModFix/>
          </a:blip>
          <a:stretch>
            <a:fillRect/>
          </a:stretch>
        </p:blipFill>
        <p:spPr>
          <a:xfrm>
            <a:off x="4294475" y="1675413"/>
            <a:ext cx="2497974" cy="1792674"/>
          </a:xfrm>
          <a:prstGeom prst="rect">
            <a:avLst/>
          </a:prstGeom>
          <a:noFill/>
          <a:ln>
            <a:noFill/>
          </a:ln>
        </p:spPr>
      </p:pic>
      <p:pic>
        <p:nvPicPr>
          <p:cNvPr id="176" name="Google Shape;176;p25"/>
          <p:cNvPicPr preferRelativeResize="0"/>
          <p:nvPr/>
        </p:nvPicPr>
        <p:blipFill rotWithShape="1">
          <a:blip r:embed="rId4">
            <a:alphaModFix/>
          </a:blip>
          <a:srcRect b="0" l="5689" r="5681" t="0"/>
          <a:stretch/>
        </p:blipFill>
        <p:spPr>
          <a:xfrm>
            <a:off x="6716700" y="3354476"/>
            <a:ext cx="2391231" cy="1792650"/>
          </a:xfrm>
          <a:prstGeom prst="rect">
            <a:avLst/>
          </a:prstGeom>
          <a:noFill/>
          <a:ln>
            <a:noFill/>
          </a:ln>
        </p:spPr>
      </p:pic>
      <p:pic>
        <p:nvPicPr>
          <p:cNvPr id="177" name="Google Shape;177;p25"/>
          <p:cNvPicPr preferRelativeResize="0"/>
          <p:nvPr/>
        </p:nvPicPr>
        <p:blipFill>
          <a:blip r:embed="rId5">
            <a:alphaModFix/>
          </a:blip>
          <a:stretch>
            <a:fillRect/>
          </a:stretch>
        </p:blipFill>
        <p:spPr>
          <a:xfrm>
            <a:off x="6792448" y="1675425"/>
            <a:ext cx="2239726" cy="1679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400"/>
              </a:spcAft>
              <a:buNone/>
            </a:pPr>
            <a:r>
              <a:rPr lang="en"/>
              <a:t>Actionable Recommendations</a:t>
            </a:r>
            <a:endParaRPr i="1" sz="1600"/>
          </a:p>
        </p:txBody>
      </p:sp>
      <p:sp>
        <p:nvSpPr>
          <p:cNvPr id="183" name="Google Shape;183;p26"/>
          <p:cNvSpPr txBox="1"/>
          <p:nvPr>
            <p:ph idx="1" type="body"/>
          </p:nvPr>
        </p:nvSpPr>
        <p:spPr>
          <a:xfrm>
            <a:off x="471900" y="1793475"/>
            <a:ext cx="7999800" cy="27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Skill Development</a:t>
            </a:r>
            <a:endParaRPr sz="1700"/>
          </a:p>
          <a:p>
            <a:pPr indent="-311150" lvl="1" marL="914400" rtl="0" algn="l">
              <a:spcBef>
                <a:spcPts val="0"/>
              </a:spcBef>
              <a:spcAft>
                <a:spcPts val="0"/>
              </a:spcAft>
              <a:buSzPts val="1300"/>
              <a:buChar char="○"/>
            </a:pPr>
            <a:r>
              <a:rPr lang="en" sz="1300"/>
              <a:t>Technical Skills: Prioritize learning Python, Machine Learning, and UX/UI Design.</a:t>
            </a:r>
            <a:endParaRPr sz="1300"/>
          </a:p>
          <a:p>
            <a:pPr indent="-311150" lvl="1" marL="914400" rtl="0" algn="l">
              <a:spcBef>
                <a:spcPts val="0"/>
              </a:spcBef>
              <a:spcAft>
                <a:spcPts val="0"/>
              </a:spcAft>
              <a:buSzPts val="1300"/>
              <a:buChar char="○"/>
            </a:pPr>
            <a:r>
              <a:rPr lang="en" sz="1300"/>
              <a:t>Soft Skills: Strengthen project management and communication skills to improve cross-departmental collaboration.</a:t>
            </a:r>
            <a:endParaRPr sz="1300"/>
          </a:p>
          <a:p>
            <a:pPr indent="-336550" lvl="0" marL="457200" rtl="0" algn="l">
              <a:spcBef>
                <a:spcPts val="0"/>
              </a:spcBef>
              <a:spcAft>
                <a:spcPts val="0"/>
              </a:spcAft>
              <a:buSzPts val="1700"/>
              <a:buChar char="●"/>
            </a:pPr>
            <a:r>
              <a:rPr lang="en" sz="1700"/>
              <a:t>Career Location</a:t>
            </a:r>
            <a:endParaRPr sz="1700"/>
          </a:p>
          <a:p>
            <a:pPr indent="-311150" lvl="1" marL="914400" rtl="0" algn="l">
              <a:spcBef>
                <a:spcPts val="0"/>
              </a:spcBef>
              <a:spcAft>
                <a:spcPts val="0"/>
              </a:spcAft>
              <a:buSzPts val="1300"/>
              <a:buChar char="○"/>
            </a:pPr>
            <a:r>
              <a:rPr lang="en" sz="1300"/>
              <a:t>Focus on Berlin, Tokyo, and New York, which offer a combination of salary opportunities and growth industries.</a:t>
            </a:r>
            <a:endParaRPr sz="1300"/>
          </a:p>
          <a:p>
            <a:pPr indent="-336550" lvl="0" marL="457200" rtl="0" algn="l">
              <a:spcBef>
                <a:spcPts val="0"/>
              </a:spcBef>
              <a:spcAft>
                <a:spcPts val="0"/>
              </a:spcAft>
              <a:buSzPts val="1700"/>
              <a:buChar char="●"/>
            </a:pPr>
            <a:r>
              <a:rPr lang="en" sz="1700"/>
              <a:t>Job Strategy</a:t>
            </a:r>
            <a:endParaRPr sz="1700"/>
          </a:p>
          <a:p>
            <a:pPr indent="-311150" lvl="1" marL="914400" rtl="0" algn="l">
              <a:spcBef>
                <a:spcPts val="0"/>
              </a:spcBef>
              <a:spcAft>
                <a:spcPts val="0"/>
              </a:spcAft>
              <a:buSzPts val="1300"/>
              <a:buChar char="○"/>
            </a:pPr>
            <a:r>
              <a:rPr lang="en" sz="1300"/>
              <a:t>Target medium-sized companies that typically provide more flexible growth opportunities.</a:t>
            </a:r>
            <a:endParaRPr sz="1300"/>
          </a:p>
          <a:p>
            <a:pPr indent="-311150" lvl="1" marL="914400" rtl="0" algn="l">
              <a:spcBef>
                <a:spcPts val="0"/>
              </a:spcBef>
              <a:spcAft>
                <a:spcPts val="0"/>
              </a:spcAft>
              <a:buSzPts val="1300"/>
              <a:buChar char="○"/>
            </a:pPr>
            <a:r>
              <a:rPr lang="en" sz="1300"/>
              <a:t>Consider high-demand industries such as Education and Finance for added stability.</a:t>
            </a:r>
            <a:endParaRPr sz="1300"/>
          </a:p>
          <a:p>
            <a:pPr indent="-336550" lvl="0" marL="457200" rtl="0" algn="l">
              <a:spcBef>
                <a:spcPts val="0"/>
              </a:spcBef>
              <a:spcAft>
                <a:spcPts val="0"/>
              </a:spcAft>
              <a:buSzPts val="1700"/>
              <a:buChar char="●"/>
            </a:pPr>
            <a:r>
              <a:rPr lang="en" sz="1700"/>
              <a:t>Flexibility</a:t>
            </a:r>
            <a:endParaRPr sz="1700"/>
          </a:p>
          <a:p>
            <a:pPr indent="-311150" lvl="1" marL="914400" rtl="0" algn="l">
              <a:spcBef>
                <a:spcPts val="0"/>
              </a:spcBef>
              <a:spcAft>
                <a:spcPts val="0"/>
              </a:spcAft>
              <a:buSzPts val="1300"/>
              <a:buChar char="○"/>
            </a:pPr>
            <a:r>
              <a:rPr lang="en" sz="1300"/>
              <a:t>Explore remote roles for higher salaries and better work-life balance.</a:t>
            </a:r>
            <a:endParaRPr sz="1300"/>
          </a:p>
        </p:txBody>
      </p:sp>
      <p:pic>
        <p:nvPicPr>
          <p:cNvPr id="184" name="Google Shape;184;p26"/>
          <p:cNvPicPr preferRelativeResize="0"/>
          <p:nvPr/>
        </p:nvPicPr>
        <p:blipFill>
          <a:blip r:embed="rId3">
            <a:alphaModFix/>
          </a:blip>
          <a:stretch>
            <a:fillRect/>
          </a:stretch>
        </p:blipFill>
        <p:spPr>
          <a:xfrm>
            <a:off x="6247175" y="161575"/>
            <a:ext cx="2638600" cy="1576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7"/>
          <p:cNvPicPr preferRelativeResize="0"/>
          <p:nvPr/>
        </p:nvPicPr>
        <p:blipFill>
          <a:blip r:embed="rId3">
            <a:alphaModFix/>
          </a:blip>
          <a:stretch>
            <a:fillRect/>
          </a:stretch>
        </p:blipFill>
        <p:spPr>
          <a:xfrm>
            <a:off x="6748273" y="-212275"/>
            <a:ext cx="2072475" cy="3170300"/>
          </a:xfrm>
          <a:prstGeom prst="rect">
            <a:avLst/>
          </a:prstGeom>
          <a:noFill/>
          <a:ln>
            <a:noFill/>
          </a:ln>
        </p:spPr>
      </p:pic>
      <p:sp>
        <p:nvSpPr>
          <p:cNvPr id="190" name="Google Shape;190;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400"/>
              </a:spcAft>
              <a:buNone/>
            </a:pPr>
            <a:r>
              <a:rPr lang="en" sz="8000">
                <a:latin typeface="Impact"/>
                <a:ea typeface="Impact"/>
                <a:cs typeface="Impact"/>
                <a:sym typeface="Impact"/>
              </a:rPr>
              <a:t>Conclusion</a:t>
            </a:r>
            <a:endParaRPr i="1" sz="8000">
              <a:latin typeface="Impact"/>
              <a:ea typeface="Impact"/>
              <a:cs typeface="Impact"/>
              <a:sym typeface="Impact"/>
            </a:endParaRPr>
          </a:p>
        </p:txBody>
      </p:sp>
      <p:sp>
        <p:nvSpPr>
          <p:cNvPr id="191" name="Google Shape;191;p27"/>
          <p:cNvSpPr txBox="1"/>
          <p:nvPr>
            <p:ph idx="1" type="body"/>
          </p:nvPr>
        </p:nvSpPr>
        <p:spPr>
          <a:xfrm>
            <a:off x="471900" y="1856275"/>
            <a:ext cx="7999800" cy="2710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AutoNum type="arabicPeriod"/>
            </a:pPr>
            <a:r>
              <a:rPr lang="en" sz="1500"/>
              <a:t>Industry Adaptability:</a:t>
            </a:r>
            <a:br>
              <a:rPr lang="en" sz="1500"/>
            </a:br>
            <a:r>
              <a:rPr lang="en" sz="1500"/>
              <a:t>Education and finance industries balance low automation risk with </a:t>
            </a:r>
            <a:br>
              <a:rPr lang="en" sz="1500"/>
            </a:br>
            <a:r>
              <a:rPr lang="en" sz="1500"/>
              <a:t>stable growth, making them ideal for graduates seeking security.</a:t>
            </a:r>
            <a:br>
              <a:rPr lang="en" sz="1500"/>
            </a:br>
            <a:endParaRPr sz="1500"/>
          </a:p>
          <a:p>
            <a:pPr indent="-323850" lvl="0" marL="457200" rtl="0" algn="l">
              <a:spcBef>
                <a:spcPts val="0"/>
              </a:spcBef>
              <a:spcAft>
                <a:spcPts val="0"/>
              </a:spcAft>
              <a:buSzPts val="1500"/>
              <a:buAutoNum type="arabicPeriod"/>
            </a:pPr>
            <a:r>
              <a:rPr lang="en" sz="1500"/>
              <a:t>Skill Combination Strategy:</a:t>
            </a:r>
            <a:br>
              <a:rPr lang="en" sz="1500"/>
            </a:br>
            <a:r>
              <a:rPr lang="en" sz="1500"/>
              <a:t>Students should pursue a learning path combining technical and general skills (e.g., Data Analysis + Marketing) to maximize employment options.</a:t>
            </a:r>
            <a:br>
              <a:rPr lang="en" sz="1500"/>
            </a:br>
            <a:endParaRPr sz="1500"/>
          </a:p>
          <a:p>
            <a:pPr indent="-323850" lvl="0" marL="457200" rtl="0" algn="l">
              <a:spcBef>
                <a:spcPts val="0"/>
              </a:spcBef>
              <a:spcAft>
                <a:spcPts val="0"/>
              </a:spcAft>
              <a:buSzPts val="1500"/>
              <a:buAutoNum type="arabicPeriod"/>
            </a:pPr>
            <a:r>
              <a:rPr lang="en" sz="1500"/>
              <a:t>Location Selection Considerations:</a:t>
            </a:r>
            <a:br>
              <a:rPr lang="en" sz="1500"/>
            </a:br>
            <a:r>
              <a:rPr lang="en" sz="1500"/>
              <a:t>Cities like Tokyo and Berlin stand out for balancing salary and living costs, making them attractive for budget-conscious job seekers.</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1000"/>
                                        <p:tgtEl>
                                          <p:spTgt spid="190"/>
                                        </p:tgtEl>
                                        <p:attrNameLst>
                                          <p:attrName>ppt_w</p:attrName>
                                        </p:attrNameLst>
                                      </p:cBhvr>
                                      <p:tavLst>
                                        <p:tav fmla="" tm="0">
                                          <p:val>
                                            <p:strVal val="0"/>
                                          </p:val>
                                        </p:tav>
                                        <p:tav fmla="" tm="100000">
                                          <p:val>
                                            <p:strVal val="#ppt_w"/>
                                          </p:val>
                                        </p:tav>
                                      </p:tavLst>
                                    </p:anim>
                                    <p:anim calcmode="lin" valueType="num">
                                      <p:cBhvr additive="base">
                                        <p:cTn dur="1000"/>
                                        <p:tgtEl>
                                          <p:spTgt spid="19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0"/>
                                        </p:tgtEl>
                                      </p:cBhvr>
                                    </p:animEffect>
                                    <p:set>
                                      <p:cBhvr>
                                        <p:cTn dur="1" fill="hold">
                                          <p:stCondLst>
                                            <p:cond delay="1000"/>
                                          </p:stCondLst>
                                        </p:cTn>
                                        <p:tgtEl>
                                          <p:spTgt spid="19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400"/>
              </a:spcAft>
              <a:buNone/>
            </a:pPr>
            <a:r>
              <a:rPr lang="en"/>
              <a:t>Reference</a:t>
            </a:r>
            <a:endParaRPr i="1" sz="1600"/>
          </a:p>
        </p:txBody>
      </p:sp>
      <p:sp>
        <p:nvSpPr>
          <p:cNvPr id="197" name="Google Shape;197;p28"/>
          <p:cNvSpPr txBox="1"/>
          <p:nvPr>
            <p:ph idx="1" type="body"/>
          </p:nvPr>
        </p:nvSpPr>
        <p:spPr>
          <a:xfrm>
            <a:off x="471900" y="1793475"/>
            <a:ext cx="7999800" cy="2710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Dataset</a:t>
            </a:r>
            <a:endParaRPr sz="1700"/>
          </a:p>
          <a:p>
            <a:pPr indent="-311150" lvl="1" marL="914400" rtl="0" algn="l">
              <a:spcBef>
                <a:spcPts val="0"/>
              </a:spcBef>
              <a:spcAft>
                <a:spcPts val="0"/>
              </a:spcAft>
              <a:buSzPts val="1300"/>
              <a:buChar char="○"/>
            </a:pPr>
            <a:r>
              <a:rPr lang="en" sz="1300" u="sng">
                <a:solidFill>
                  <a:schemeClr val="hlink"/>
                </a:solidFill>
                <a:hlinkClick r:id="rId3"/>
              </a:rPr>
              <a:t>https://www.kaggle.com/datasets/uom190346a/ai-powered-job-market-insights</a:t>
            </a:r>
            <a:endParaRPr sz="1300"/>
          </a:p>
          <a:p>
            <a:pPr indent="-336550" lvl="0" marL="457200" rtl="0" algn="l">
              <a:spcBef>
                <a:spcPts val="0"/>
              </a:spcBef>
              <a:spcAft>
                <a:spcPts val="0"/>
              </a:spcAft>
              <a:buSzPts val="1700"/>
              <a:buChar char="●"/>
            </a:pPr>
            <a:r>
              <a:rPr lang="en" sz="1700"/>
              <a:t>Google Trends</a:t>
            </a:r>
            <a:endParaRPr sz="1700"/>
          </a:p>
          <a:p>
            <a:pPr indent="-311150" lvl="1" marL="914400" rtl="0" algn="l">
              <a:spcBef>
                <a:spcPts val="0"/>
              </a:spcBef>
              <a:spcAft>
                <a:spcPts val="0"/>
              </a:spcAft>
              <a:buSzPts val="1300"/>
              <a:buChar char="○"/>
            </a:pPr>
            <a:r>
              <a:rPr lang="en" sz="1300" u="sng">
                <a:solidFill>
                  <a:schemeClr val="hlink"/>
                </a:solidFill>
                <a:hlinkClick r:id="rId4"/>
              </a:rPr>
              <a:t>https://trends.google.com/trends/explore?q=job%20market&amp;hl=en</a:t>
            </a:r>
            <a:endParaRPr sz="1300"/>
          </a:p>
          <a:p>
            <a:pPr indent="-336550" lvl="0" marL="457200" rtl="0" algn="l">
              <a:spcBef>
                <a:spcPts val="0"/>
              </a:spcBef>
              <a:spcAft>
                <a:spcPts val="0"/>
              </a:spcAft>
              <a:buSzPts val="1700"/>
              <a:buChar char="●"/>
            </a:pPr>
            <a:r>
              <a:rPr lang="en" sz="1700"/>
              <a:t>Tableau</a:t>
            </a:r>
            <a:endParaRPr sz="1700"/>
          </a:p>
          <a:p>
            <a:pPr indent="-311150" lvl="1" marL="914400" rtl="0" algn="l">
              <a:spcBef>
                <a:spcPts val="0"/>
              </a:spcBef>
              <a:spcAft>
                <a:spcPts val="0"/>
              </a:spcAft>
              <a:buSzPts val="1300"/>
              <a:buChar char="○"/>
            </a:pPr>
            <a:r>
              <a:rPr lang="en" sz="1300" u="sng">
                <a:solidFill>
                  <a:schemeClr val="hlink"/>
                </a:solidFill>
                <a:hlinkClick r:id="rId5"/>
              </a:rPr>
              <a:t>https://public.tableau.com/views/BIfinalproject_17338511313740/Dashboard1?:language=zh-TW&amp;publish=yes&amp;:sid=&amp;:redirect=auth&amp;:display_count=n&amp;:origin=viz_share_link</a:t>
            </a:r>
            <a:endParaRPr sz="1300"/>
          </a:p>
          <a:p>
            <a:pPr indent="-336550" lvl="0" marL="457200" rtl="0" algn="l">
              <a:spcBef>
                <a:spcPts val="0"/>
              </a:spcBef>
              <a:spcAft>
                <a:spcPts val="0"/>
              </a:spcAft>
              <a:buSzPts val="1700"/>
              <a:buChar char="●"/>
            </a:pPr>
            <a:r>
              <a:rPr lang="en" sz="1700"/>
              <a:t>Python</a:t>
            </a:r>
            <a:endParaRPr sz="1700"/>
          </a:p>
          <a:p>
            <a:pPr indent="-311150" lvl="1" marL="914400" rtl="0" algn="l">
              <a:spcBef>
                <a:spcPts val="0"/>
              </a:spcBef>
              <a:spcAft>
                <a:spcPts val="0"/>
              </a:spcAft>
              <a:buSzPts val="1300"/>
              <a:buChar char="○"/>
            </a:pPr>
            <a:r>
              <a:rPr lang="en" sz="1300" u="sng">
                <a:solidFill>
                  <a:schemeClr val="hlink"/>
                </a:solidFill>
                <a:hlinkClick r:id="rId6"/>
              </a:rPr>
              <a:t>https://colab.research.google.com/drive/1LTw0hGpHnhqSFGwpUwml-J7ypGM3YorY?usp=sharing</a:t>
            </a:r>
            <a:endParaRPr sz="900"/>
          </a:p>
        </p:txBody>
      </p:sp>
      <p:pic>
        <p:nvPicPr>
          <p:cNvPr id="198" name="Google Shape;198;p28"/>
          <p:cNvPicPr preferRelativeResize="0"/>
          <p:nvPr/>
        </p:nvPicPr>
        <p:blipFill>
          <a:blip r:embed="rId7">
            <a:alphaModFix/>
          </a:blip>
          <a:stretch>
            <a:fillRect/>
          </a:stretch>
        </p:blipFill>
        <p:spPr>
          <a:xfrm>
            <a:off x="5656100" y="133350"/>
            <a:ext cx="2815600" cy="21166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29"/>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204" name="Google Shape;204;p29"/>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6" name="Google Shape;76;p1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Agenda</a:t>
            </a:r>
            <a:endParaRPr b="1" sz="4800"/>
          </a:p>
        </p:txBody>
      </p:sp>
      <p:sp>
        <p:nvSpPr>
          <p:cNvPr id="77" name="Google Shape;77;p14"/>
          <p:cNvSpPr txBox="1"/>
          <p:nvPr/>
        </p:nvSpPr>
        <p:spPr>
          <a:xfrm>
            <a:off x="4337500" y="493250"/>
            <a:ext cx="3753900" cy="962100"/>
          </a:xfrm>
          <a:prstGeom prst="rect">
            <a:avLst/>
          </a:prstGeom>
          <a:solidFill>
            <a:srgbClr val="4FC3F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Overview</a:t>
            </a:r>
            <a:endParaRPr sz="2400">
              <a:solidFill>
                <a:srgbClr val="FFFFFF"/>
              </a:solidFill>
              <a:latin typeface="Roboto"/>
              <a:ea typeface="Roboto"/>
              <a:cs typeface="Roboto"/>
              <a:sym typeface="Roboto"/>
            </a:endParaRPr>
          </a:p>
        </p:txBody>
      </p:sp>
      <p:cxnSp>
        <p:nvCxnSpPr>
          <p:cNvPr id="78" name="Google Shape;78;p14"/>
          <p:cNvCxnSpPr>
            <a:stCxn id="77" idx="2"/>
            <a:endCxn id="79" idx="0"/>
          </p:cNvCxnSpPr>
          <p:nvPr/>
        </p:nvCxnSpPr>
        <p:spPr>
          <a:xfrm>
            <a:off x="6214450" y="1455350"/>
            <a:ext cx="0" cy="635400"/>
          </a:xfrm>
          <a:prstGeom prst="straightConnector1">
            <a:avLst/>
          </a:prstGeom>
          <a:noFill/>
          <a:ln cap="flat" cmpd="sng" w="9525">
            <a:solidFill>
              <a:schemeClr val="lt1"/>
            </a:solidFill>
            <a:prstDash val="solid"/>
            <a:round/>
            <a:headEnd len="med" w="med" type="none"/>
            <a:tailEnd len="med" w="med" type="none"/>
          </a:ln>
        </p:spPr>
      </p:cxnSp>
      <p:sp>
        <p:nvSpPr>
          <p:cNvPr id="79" name="Google Shape;79;p14"/>
          <p:cNvSpPr txBox="1"/>
          <p:nvPr/>
        </p:nvSpPr>
        <p:spPr>
          <a:xfrm>
            <a:off x="4337500" y="2090701"/>
            <a:ext cx="3753900" cy="962100"/>
          </a:xfrm>
          <a:prstGeom prst="rect">
            <a:avLst/>
          </a:prstGeom>
          <a:solidFill>
            <a:srgbClr val="4285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Analysis &amp; </a:t>
            </a:r>
            <a:r>
              <a:rPr lang="en" sz="2400">
                <a:solidFill>
                  <a:schemeClr val="lt1"/>
                </a:solidFill>
                <a:latin typeface="Roboto"/>
                <a:ea typeface="Roboto"/>
                <a:cs typeface="Roboto"/>
                <a:sym typeface="Roboto"/>
              </a:rPr>
              <a:t>Visualization</a:t>
            </a:r>
            <a:endParaRPr sz="2400">
              <a:solidFill>
                <a:srgbClr val="FFFFFF"/>
              </a:solidFill>
              <a:latin typeface="Roboto"/>
              <a:ea typeface="Roboto"/>
              <a:cs typeface="Roboto"/>
              <a:sym typeface="Roboto"/>
            </a:endParaRPr>
          </a:p>
        </p:txBody>
      </p:sp>
      <p:cxnSp>
        <p:nvCxnSpPr>
          <p:cNvPr id="80" name="Google Shape;80;p14"/>
          <p:cNvCxnSpPr>
            <a:stCxn id="79" idx="2"/>
            <a:endCxn id="81" idx="0"/>
          </p:cNvCxnSpPr>
          <p:nvPr/>
        </p:nvCxnSpPr>
        <p:spPr>
          <a:xfrm>
            <a:off x="6214450" y="3052801"/>
            <a:ext cx="0" cy="635400"/>
          </a:xfrm>
          <a:prstGeom prst="straightConnector1">
            <a:avLst/>
          </a:prstGeom>
          <a:noFill/>
          <a:ln cap="flat" cmpd="sng" w="9525">
            <a:solidFill>
              <a:schemeClr val="lt1"/>
            </a:solidFill>
            <a:prstDash val="solid"/>
            <a:round/>
            <a:headEnd len="med" w="med" type="none"/>
            <a:tailEnd len="med" w="med" type="none"/>
          </a:ln>
        </p:spPr>
      </p:cxnSp>
      <p:sp>
        <p:nvSpPr>
          <p:cNvPr id="81" name="Google Shape;81;p14"/>
          <p:cNvSpPr txBox="1"/>
          <p:nvPr/>
        </p:nvSpPr>
        <p:spPr>
          <a:xfrm>
            <a:off x="4337501" y="3688157"/>
            <a:ext cx="3753900" cy="962100"/>
          </a:xfrm>
          <a:prstGeom prst="rect">
            <a:avLst/>
          </a:prstGeom>
          <a:solidFill>
            <a:srgbClr val="0277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Conclusion</a:t>
            </a:r>
            <a:endParaRPr sz="2400">
              <a:solidFill>
                <a:srgbClr val="FFFFFF"/>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a:t>
            </a:r>
            <a:endParaRPr/>
          </a:p>
        </p:txBody>
      </p:sp>
      <p:sp>
        <p:nvSpPr>
          <p:cNvPr id="87" name="Google Shape;87;p15"/>
          <p:cNvSpPr txBox="1"/>
          <p:nvPr/>
        </p:nvSpPr>
        <p:spPr>
          <a:xfrm>
            <a:off x="0" y="3821825"/>
            <a:ext cx="4572000" cy="1321800"/>
          </a:xfrm>
          <a:prstGeom prst="rect">
            <a:avLst/>
          </a:prstGeom>
          <a:solidFill>
            <a:srgbClr val="4FC3F7"/>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rgbClr val="FFFFFF"/>
                </a:solidFill>
                <a:latin typeface="Roboto"/>
                <a:ea typeface="Roboto"/>
                <a:cs typeface="Roboto"/>
                <a:sym typeface="Roboto"/>
              </a:rPr>
              <a:t>Key Objectives</a:t>
            </a:r>
            <a:endParaRPr sz="1800">
              <a:solidFill>
                <a:srgbClr val="FFFFFF"/>
              </a:solidFill>
              <a:latin typeface="Roboto"/>
              <a:ea typeface="Roboto"/>
              <a:cs typeface="Roboto"/>
              <a:sym typeface="Roboto"/>
            </a:endParaRPr>
          </a:p>
          <a:p>
            <a:pPr indent="-311150" lvl="0" marL="914400" marR="0" rtl="0" algn="l">
              <a:lnSpc>
                <a:spcPct val="100000"/>
              </a:lnSpc>
              <a:spcBef>
                <a:spcPts val="0"/>
              </a:spcBef>
              <a:spcAft>
                <a:spcPts val="0"/>
              </a:spcAft>
              <a:buClr>
                <a:srgbClr val="FFFFFF"/>
              </a:buClr>
              <a:buSzPts val="1300"/>
              <a:buFont typeface="Roboto"/>
              <a:buChar char="-"/>
            </a:pPr>
            <a:r>
              <a:rPr lang="en" sz="1300">
                <a:solidFill>
                  <a:srgbClr val="FFFFFF"/>
                </a:solidFill>
                <a:latin typeface="Roboto"/>
                <a:ea typeface="Roboto"/>
                <a:cs typeface="Roboto"/>
                <a:sym typeface="Roboto"/>
              </a:rPr>
              <a:t>Identify Ideal Jobs </a:t>
            </a:r>
            <a:endParaRPr sz="1300">
              <a:solidFill>
                <a:srgbClr val="FFFFFF"/>
              </a:solidFill>
              <a:latin typeface="Roboto"/>
              <a:ea typeface="Roboto"/>
              <a:cs typeface="Roboto"/>
              <a:sym typeface="Roboto"/>
            </a:endParaRPr>
          </a:p>
          <a:p>
            <a:pPr indent="-311150" lvl="0" marL="914400" marR="0" rtl="0" algn="l">
              <a:lnSpc>
                <a:spcPct val="100000"/>
              </a:lnSpc>
              <a:spcBef>
                <a:spcPts val="0"/>
              </a:spcBef>
              <a:spcAft>
                <a:spcPts val="0"/>
              </a:spcAft>
              <a:buClr>
                <a:srgbClr val="FFFFFF"/>
              </a:buClr>
              <a:buSzPts val="1300"/>
              <a:buFont typeface="Roboto"/>
              <a:buChar char="-"/>
            </a:pPr>
            <a:r>
              <a:rPr lang="en" sz="1300">
                <a:solidFill>
                  <a:srgbClr val="FFFFFF"/>
                </a:solidFill>
                <a:latin typeface="Roboto"/>
                <a:ea typeface="Roboto"/>
                <a:cs typeface="Roboto"/>
                <a:sym typeface="Roboto"/>
              </a:rPr>
              <a:t>Analyze Global Opportunities</a:t>
            </a:r>
            <a:endParaRPr sz="1300">
              <a:solidFill>
                <a:srgbClr val="FFFFFF"/>
              </a:solidFill>
              <a:latin typeface="Roboto"/>
              <a:ea typeface="Roboto"/>
              <a:cs typeface="Roboto"/>
              <a:sym typeface="Roboto"/>
            </a:endParaRPr>
          </a:p>
          <a:p>
            <a:pPr indent="-311150" lvl="0" marL="914400" marR="0" rtl="0" algn="l">
              <a:lnSpc>
                <a:spcPct val="100000"/>
              </a:lnSpc>
              <a:spcBef>
                <a:spcPts val="0"/>
              </a:spcBef>
              <a:spcAft>
                <a:spcPts val="0"/>
              </a:spcAft>
              <a:buClr>
                <a:srgbClr val="FFFFFF"/>
              </a:buClr>
              <a:buSzPts val="1300"/>
              <a:buFont typeface="Roboto"/>
              <a:buChar char="-"/>
            </a:pPr>
            <a:r>
              <a:rPr lang="en" sz="1300">
                <a:solidFill>
                  <a:srgbClr val="FFFFFF"/>
                </a:solidFill>
                <a:latin typeface="Roboto"/>
                <a:ea typeface="Roboto"/>
                <a:cs typeface="Roboto"/>
                <a:sym typeface="Roboto"/>
              </a:rPr>
              <a:t>Understand Skill Requirements</a:t>
            </a:r>
            <a:endParaRPr sz="1300">
              <a:solidFill>
                <a:srgbClr val="FFFFFF"/>
              </a:solidFill>
              <a:latin typeface="Roboto"/>
              <a:ea typeface="Roboto"/>
              <a:cs typeface="Roboto"/>
              <a:sym typeface="Roboto"/>
            </a:endParaRPr>
          </a:p>
          <a:p>
            <a:pPr indent="-311150" lvl="0" marL="914400" marR="0" rtl="0" algn="l">
              <a:lnSpc>
                <a:spcPct val="100000"/>
              </a:lnSpc>
              <a:spcBef>
                <a:spcPts val="0"/>
              </a:spcBef>
              <a:spcAft>
                <a:spcPts val="0"/>
              </a:spcAft>
              <a:buClr>
                <a:srgbClr val="FFFFFF"/>
              </a:buClr>
              <a:buSzPts val="1300"/>
              <a:buFont typeface="Roboto"/>
              <a:buChar char="-"/>
            </a:pPr>
            <a:r>
              <a:rPr lang="en" sz="1300">
                <a:solidFill>
                  <a:srgbClr val="FFFFFF"/>
                </a:solidFill>
                <a:latin typeface="Roboto"/>
                <a:ea typeface="Roboto"/>
                <a:cs typeface="Roboto"/>
                <a:sym typeface="Roboto"/>
              </a:rPr>
              <a:t>Evaluate Salary Distributions</a:t>
            </a:r>
            <a:endParaRPr sz="1900">
              <a:solidFill>
                <a:schemeClr val="lt1"/>
              </a:solidFill>
              <a:latin typeface="Roboto"/>
              <a:ea typeface="Roboto"/>
              <a:cs typeface="Roboto"/>
              <a:sym typeface="Roboto"/>
            </a:endParaRPr>
          </a:p>
        </p:txBody>
      </p:sp>
      <p:sp>
        <p:nvSpPr>
          <p:cNvPr id="88" name="Google Shape;88;p15"/>
          <p:cNvSpPr txBox="1"/>
          <p:nvPr>
            <p:ph idx="1" type="body"/>
          </p:nvPr>
        </p:nvSpPr>
        <p:spPr>
          <a:xfrm>
            <a:off x="471900" y="1663263"/>
            <a:ext cx="7999800" cy="1848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Persona:</a:t>
            </a:r>
            <a:endParaRPr sz="1800"/>
          </a:p>
          <a:p>
            <a:pPr indent="-311150" lvl="1" marL="914400" rtl="0" algn="l">
              <a:spcBef>
                <a:spcPts val="0"/>
              </a:spcBef>
              <a:spcAft>
                <a:spcPts val="0"/>
              </a:spcAft>
              <a:buSzPts val="1300"/>
              <a:buChar char="○"/>
            </a:pPr>
            <a:r>
              <a:rPr lang="en" sz="1300"/>
              <a:t>Role: A student preparing to enter the workforce.</a:t>
            </a:r>
            <a:endParaRPr sz="1300"/>
          </a:p>
          <a:p>
            <a:pPr indent="-311150" lvl="1" marL="914400" rtl="0" algn="l">
              <a:spcBef>
                <a:spcPts val="0"/>
              </a:spcBef>
              <a:spcAft>
                <a:spcPts val="0"/>
              </a:spcAft>
              <a:buSzPts val="1300"/>
              <a:buChar char="○"/>
            </a:pPr>
            <a:r>
              <a:rPr lang="en" sz="1300"/>
              <a:t>Goal: Secure a </a:t>
            </a:r>
            <a:r>
              <a:rPr lang="en" sz="1300" u="sng"/>
              <a:t>well-paying</a:t>
            </a:r>
            <a:r>
              <a:rPr lang="en" sz="1300"/>
              <a:t> career with </a:t>
            </a:r>
            <a:r>
              <a:rPr lang="en" sz="1300" u="sng"/>
              <a:t>strong growth opportunities</a:t>
            </a:r>
            <a:r>
              <a:rPr lang="en" sz="1300"/>
              <a:t> and </a:t>
            </a:r>
            <a:br>
              <a:rPr lang="en" sz="1300"/>
            </a:br>
            <a:r>
              <a:rPr lang="en" sz="1300" u="sng"/>
              <a:t>low risk of AI replacement</a:t>
            </a:r>
            <a:r>
              <a:rPr lang="en" sz="1300"/>
              <a:t>.</a:t>
            </a:r>
            <a:endParaRPr sz="1300"/>
          </a:p>
          <a:p>
            <a:pPr indent="-342900" lvl="0" marL="457200" rtl="0" algn="l">
              <a:spcBef>
                <a:spcPts val="0"/>
              </a:spcBef>
              <a:spcAft>
                <a:spcPts val="0"/>
              </a:spcAft>
              <a:buSzPts val="1800"/>
              <a:buChar char="●"/>
            </a:pPr>
            <a:r>
              <a:rPr lang="en" sz="1800"/>
              <a:t>Challenges:</a:t>
            </a:r>
            <a:endParaRPr sz="1800"/>
          </a:p>
          <a:p>
            <a:pPr indent="-311150" lvl="1" marL="914400" rtl="0" algn="l">
              <a:spcBef>
                <a:spcPts val="0"/>
              </a:spcBef>
              <a:spcAft>
                <a:spcPts val="0"/>
              </a:spcAft>
              <a:buSzPts val="1300"/>
              <a:buChar char="○"/>
            </a:pPr>
            <a:r>
              <a:rPr lang="en" sz="1300"/>
              <a:t>Navigating a rapidly changing job market shaped by AI and automation.</a:t>
            </a:r>
            <a:endParaRPr sz="1300"/>
          </a:p>
          <a:p>
            <a:pPr indent="-311150" lvl="1" marL="914400" rtl="0" algn="l">
              <a:spcBef>
                <a:spcPts val="0"/>
              </a:spcBef>
              <a:spcAft>
                <a:spcPts val="0"/>
              </a:spcAft>
              <a:buSzPts val="1300"/>
              <a:buChar char="○"/>
            </a:pPr>
            <a:r>
              <a:rPr lang="en" sz="1300"/>
              <a:t>Identifying industries, roles, and locations that align with career aspirations.</a:t>
            </a:r>
            <a:endParaRPr sz="1300"/>
          </a:p>
          <a:p>
            <a:pPr indent="-311150" lvl="1" marL="914400" rtl="0" algn="l">
              <a:spcBef>
                <a:spcPts val="0"/>
              </a:spcBef>
              <a:spcAft>
                <a:spcPts val="0"/>
              </a:spcAft>
              <a:buSzPts val="1300"/>
              <a:buChar char="○"/>
            </a:pPr>
            <a:r>
              <a:rPr lang="en" sz="1300"/>
              <a:t>Acquiring the right mix of skills to remain competitive.</a:t>
            </a:r>
            <a:endParaRPr sz="1800"/>
          </a:p>
        </p:txBody>
      </p:sp>
      <p:sp>
        <p:nvSpPr>
          <p:cNvPr id="89" name="Google Shape;89;p15"/>
          <p:cNvSpPr txBox="1"/>
          <p:nvPr/>
        </p:nvSpPr>
        <p:spPr>
          <a:xfrm>
            <a:off x="4572000" y="3821700"/>
            <a:ext cx="4572000" cy="1321800"/>
          </a:xfrm>
          <a:prstGeom prst="rect">
            <a:avLst/>
          </a:prstGeom>
          <a:solidFill>
            <a:srgbClr val="0277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Roboto"/>
                <a:ea typeface="Roboto"/>
                <a:cs typeface="Roboto"/>
                <a:sym typeface="Roboto"/>
              </a:rPr>
              <a:t>Ultimate Goal:</a:t>
            </a:r>
            <a:endParaRPr sz="1800">
              <a:solidFill>
                <a:srgbClr val="FFFFFF"/>
              </a:solidFill>
              <a:latin typeface="Roboto"/>
              <a:ea typeface="Roboto"/>
              <a:cs typeface="Roboto"/>
              <a:sym typeface="Roboto"/>
            </a:endParaRPr>
          </a:p>
          <a:p>
            <a:pPr indent="0" lvl="0" marL="0" rtl="0" algn="ctr">
              <a:spcBef>
                <a:spcPts val="0"/>
              </a:spcBef>
              <a:spcAft>
                <a:spcPts val="0"/>
              </a:spcAft>
              <a:buNone/>
            </a:pPr>
            <a:r>
              <a:rPr lang="en" sz="1300">
                <a:solidFill>
                  <a:srgbClr val="FFFFFF"/>
                </a:solidFill>
                <a:latin typeface="Roboto"/>
                <a:ea typeface="Roboto"/>
                <a:cs typeface="Roboto"/>
                <a:sym typeface="Roboto"/>
              </a:rPr>
              <a:t>Empower students to make strategic career choices by leveraging insights on roles, skills, industries, and locations that best align with their aspirations.</a:t>
            </a:r>
            <a:endParaRPr sz="1800">
              <a:solidFill>
                <a:srgbClr val="FFFFFF"/>
              </a:solidFill>
              <a:latin typeface="Roboto"/>
              <a:ea typeface="Roboto"/>
              <a:cs typeface="Roboto"/>
              <a:sym typeface="Roboto"/>
            </a:endParaRPr>
          </a:p>
        </p:txBody>
      </p:sp>
      <p:pic>
        <p:nvPicPr>
          <p:cNvPr id="90" name="Google Shape;90;p15"/>
          <p:cNvPicPr preferRelativeResize="0"/>
          <p:nvPr/>
        </p:nvPicPr>
        <p:blipFill>
          <a:blip r:embed="rId3">
            <a:alphaModFix/>
          </a:blip>
          <a:stretch>
            <a:fillRect/>
          </a:stretch>
        </p:blipFill>
        <p:spPr>
          <a:xfrm>
            <a:off x="6129513" y="-167400"/>
            <a:ext cx="2564500" cy="2579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 Source</a:t>
            </a:r>
            <a:endParaRPr/>
          </a:p>
        </p:txBody>
      </p:sp>
      <p:sp>
        <p:nvSpPr>
          <p:cNvPr id="96" name="Google Shape;96;p16"/>
          <p:cNvSpPr txBox="1"/>
          <p:nvPr>
            <p:ph idx="1" type="body"/>
          </p:nvPr>
        </p:nvSpPr>
        <p:spPr>
          <a:xfrm>
            <a:off x="471900" y="1919075"/>
            <a:ext cx="79998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342900" lvl="0" marL="457200" marR="0" rtl="0" algn="l">
              <a:lnSpc>
                <a:spcPct val="115000"/>
              </a:lnSpc>
              <a:spcBef>
                <a:spcPts val="0"/>
              </a:spcBef>
              <a:spcAft>
                <a:spcPts val="0"/>
              </a:spcAft>
              <a:buSzPts val="1800"/>
              <a:buChar char="●"/>
            </a:pPr>
            <a:r>
              <a:rPr lang="en" sz="1800"/>
              <a:t>Analyzing Job Market Trends: Identifying High-Potential Roles Less Likely to Be Replaced by AI, with High Salaries and Strong Growth.</a:t>
            </a:r>
            <a:endParaRPr sz="1800"/>
          </a:p>
          <a:p>
            <a:pPr indent="-342900" lvl="0" marL="457200" marR="0" rtl="0" algn="l">
              <a:lnSpc>
                <a:spcPct val="115000"/>
              </a:lnSpc>
              <a:spcBef>
                <a:spcPts val="0"/>
              </a:spcBef>
              <a:spcAft>
                <a:spcPts val="0"/>
              </a:spcAft>
              <a:buSzPts val="1800"/>
              <a:buChar char="●"/>
            </a:pPr>
            <a:r>
              <a:rPr lang="en" sz="1800"/>
              <a:t>500 unique job listings </a:t>
            </a:r>
            <a:endParaRPr sz="1800"/>
          </a:p>
          <a:p>
            <a:pPr indent="-342900" lvl="1" marL="914400" marR="0" rtl="0" algn="l">
              <a:lnSpc>
                <a:spcPct val="115000"/>
              </a:lnSpc>
              <a:spcBef>
                <a:spcPts val="0"/>
              </a:spcBef>
              <a:spcAft>
                <a:spcPts val="0"/>
              </a:spcAft>
              <a:buSzPts val="1800"/>
              <a:buChar char="○"/>
            </a:pPr>
            <a:r>
              <a:rPr lang="en" sz="1800"/>
              <a:t>Characterized by </a:t>
            </a:r>
            <a:r>
              <a:rPr lang="en" sz="1800"/>
              <a:t>different factors: Industry, company size, AI adoption level, etc </a:t>
            </a:r>
            <a:endParaRPr sz="1800"/>
          </a:p>
          <a:p>
            <a:pPr indent="0" lvl="0" marL="0" rtl="0" algn="l">
              <a:spcBef>
                <a:spcPts val="160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 sz="1100">
                <a:solidFill>
                  <a:srgbClr val="000000"/>
                </a:solidFill>
              </a:rPr>
              <a:t>Reference: </a:t>
            </a:r>
            <a:r>
              <a:rPr lang="en" sz="1100" u="sng">
                <a:solidFill>
                  <a:schemeClr val="hlink"/>
                </a:solidFill>
                <a:hlinkClick r:id="rId3"/>
              </a:rPr>
              <a:t>AI-Powered Job Market Insights</a:t>
            </a:r>
            <a:endParaRPr sz="1100">
              <a:solidFill>
                <a:srgbClr val="000000"/>
              </a:solidFil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p:txBody>
      </p:sp>
      <p:pic>
        <p:nvPicPr>
          <p:cNvPr id="97" name="Google Shape;97;p16"/>
          <p:cNvPicPr preferRelativeResize="0"/>
          <p:nvPr/>
        </p:nvPicPr>
        <p:blipFill>
          <a:blip r:embed="rId4">
            <a:alphaModFix/>
          </a:blip>
          <a:stretch>
            <a:fillRect/>
          </a:stretch>
        </p:blipFill>
        <p:spPr>
          <a:xfrm>
            <a:off x="6086675" y="0"/>
            <a:ext cx="2276500" cy="23789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7"/>
          <p:cNvSpPr txBox="1"/>
          <p:nvPr/>
        </p:nvSpPr>
        <p:spPr>
          <a:xfrm>
            <a:off x="2951700" y="677500"/>
            <a:ext cx="5976600" cy="399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lt1"/>
                </a:solidFill>
                <a:latin typeface="Roboto"/>
                <a:ea typeface="Roboto"/>
                <a:cs typeface="Roboto"/>
                <a:sym typeface="Roboto"/>
              </a:rPr>
              <a:t>1. Navigate Technological Disruptions</a:t>
            </a:r>
            <a:br>
              <a:rPr lang="en" sz="1300">
                <a:solidFill>
                  <a:schemeClr val="lt1"/>
                </a:solidFill>
                <a:latin typeface="Roboto"/>
                <a:ea typeface="Roboto"/>
                <a:cs typeface="Roboto"/>
                <a:sym typeface="Roboto"/>
              </a:rPr>
            </a:br>
            <a:r>
              <a:rPr lang="en" sz="1300">
                <a:solidFill>
                  <a:schemeClr val="lt1"/>
                </a:solidFill>
                <a:latin typeface="Roboto"/>
                <a:ea typeface="Roboto"/>
                <a:cs typeface="Roboto"/>
                <a:sym typeface="Roboto"/>
              </a:rPr>
              <a:t>Understand automation risks to focus on roles less likely to be replaced by AI.</a:t>
            </a:r>
            <a:endParaRPr sz="1300">
              <a:solidFill>
                <a:schemeClr val="lt1"/>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1"/>
                </a:solidFill>
                <a:latin typeface="Roboto"/>
                <a:ea typeface="Roboto"/>
                <a:cs typeface="Roboto"/>
                <a:sym typeface="Roboto"/>
              </a:rPr>
              <a:t>2. Maximize Earning Potential</a:t>
            </a:r>
            <a:br>
              <a:rPr lang="en" sz="1300">
                <a:solidFill>
                  <a:schemeClr val="lt1"/>
                </a:solidFill>
                <a:latin typeface="Roboto"/>
                <a:ea typeface="Roboto"/>
                <a:cs typeface="Roboto"/>
                <a:sym typeface="Roboto"/>
              </a:rPr>
            </a:br>
            <a:r>
              <a:rPr lang="en" sz="1300">
                <a:solidFill>
                  <a:schemeClr val="lt1"/>
                </a:solidFill>
                <a:latin typeface="Roboto"/>
                <a:ea typeface="Roboto"/>
                <a:cs typeface="Roboto"/>
                <a:sym typeface="Roboto"/>
              </a:rPr>
              <a:t>Analyze salary trends to choose careers with competitive pay and financial alignment.</a:t>
            </a:r>
            <a:endParaRPr sz="1300">
              <a:solidFill>
                <a:schemeClr val="lt1"/>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1"/>
                </a:solidFill>
                <a:latin typeface="Roboto"/>
                <a:ea typeface="Roboto"/>
                <a:cs typeface="Roboto"/>
                <a:sym typeface="Roboto"/>
              </a:rPr>
              <a:t>3. Plan for Long-Term Career Growth</a:t>
            </a:r>
            <a:br>
              <a:rPr lang="en" sz="1300">
                <a:solidFill>
                  <a:schemeClr val="lt1"/>
                </a:solidFill>
                <a:latin typeface="Roboto"/>
                <a:ea typeface="Roboto"/>
                <a:cs typeface="Roboto"/>
                <a:sym typeface="Roboto"/>
              </a:rPr>
            </a:br>
            <a:r>
              <a:rPr lang="en" sz="1300">
                <a:solidFill>
                  <a:schemeClr val="lt1"/>
                </a:solidFill>
                <a:latin typeface="Roboto"/>
                <a:ea typeface="Roboto"/>
                <a:cs typeface="Roboto"/>
                <a:sym typeface="Roboto"/>
              </a:rPr>
              <a:t>Use growth projections to align career paths with stable and advancing roles.</a:t>
            </a:r>
            <a:endParaRPr sz="1300">
              <a:solidFill>
                <a:schemeClr val="lt1"/>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1"/>
                </a:solidFill>
                <a:latin typeface="Roboto"/>
                <a:ea typeface="Roboto"/>
                <a:cs typeface="Roboto"/>
                <a:sym typeface="Roboto"/>
              </a:rPr>
              <a:t>4. Identify In-Demand Skills</a:t>
            </a:r>
            <a:br>
              <a:rPr lang="en" sz="1300">
                <a:solidFill>
                  <a:schemeClr val="lt1"/>
                </a:solidFill>
                <a:latin typeface="Roboto"/>
                <a:ea typeface="Roboto"/>
                <a:cs typeface="Roboto"/>
                <a:sym typeface="Roboto"/>
              </a:rPr>
            </a:br>
            <a:r>
              <a:rPr lang="en" sz="1300">
                <a:solidFill>
                  <a:schemeClr val="lt1"/>
                </a:solidFill>
                <a:latin typeface="Roboto"/>
                <a:ea typeface="Roboto"/>
                <a:cs typeface="Roboto"/>
                <a:sym typeface="Roboto"/>
              </a:rPr>
              <a:t>Recognize valued skills and tailor education to meet industry needs.</a:t>
            </a:r>
            <a:endParaRPr sz="1300">
              <a:solidFill>
                <a:schemeClr val="lt1"/>
              </a:solidFill>
              <a:latin typeface="Roboto"/>
              <a:ea typeface="Roboto"/>
              <a:cs typeface="Roboto"/>
              <a:sym typeface="Roboto"/>
            </a:endParaRPr>
          </a:p>
          <a:p>
            <a:pPr indent="0" lvl="0" marL="0" rtl="0" algn="l">
              <a:lnSpc>
                <a:spcPct val="115000"/>
              </a:lnSpc>
              <a:spcBef>
                <a:spcPts val="1600"/>
              </a:spcBef>
              <a:spcAft>
                <a:spcPts val="0"/>
              </a:spcAft>
              <a:buNone/>
            </a:pPr>
            <a:r>
              <a:rPr lang="en" sz="1800">
                <a:solidFill>
                  <a:schemeClr val="lt1"/>
                </a:solidFill>
                <a:latin typeface="Roboto"/>
                <a:ea typeface="Roboto"/>
                <a:cs typeface="Roboto"/>
                <a:sym typeface="Roboto"/>
              </a:rPr>
              <a:t>5. Adapt to Regional and Global Dynamics</a:t>
            </a:r>
            <a:br>
              <a:rPr lang="en" sz="1300">
                <a:solidFill>
                  <a:schemeClr val="lt1"/>
                </a:solidFill>
                <a:latin typeface="Roboto"/>
                <a:ea typeface="Roboto"/>
                <a:cs typeface="Roboto"/>
                <a:sym typeface="Roboto"/>
              </a:rPr>
            </a:br>
            <a:r>
              <a:rPr lang="en" sz="1300">
                <a:solidFill>
                  <a:schemeClr val="lt1"/>
                </a:solidFill>
                <a:latin typeface="Roboto"/>
                <a:ea typeface="Roboto"/>
                <a:cs typeface="Roboto"/>
                <a:sym typeface="Roboto"/>
              </a:rPr>
              <a:t>Understand job trends by location to find the best prospects globally.</a:t>
            </a:r>
            <a:endParaRPr sz="1300">
              <a:solidFill>
                <a:schemeClr val="lt1"/>
              </a:solidFill>
              <a:latin typeface="Roboto"/>
              <a:ea typeface="Roboto"/>
              <a:cs typeface="Roboto"/>
              <a:sym typeface="Roboto"/>
            </a:endParaRPr>
          </a:p>
          <a:p>
            <a:pPr indent="0" lvl="0" marL="0" rtl="0" algn="l">
              <a:lnSpc>
                <a:spcPct val="115000"/>
              </a:lnSpc>
              <a:spcBef>
                <a:spcPts val="1600"/>
              </a:spcBef>
              <a:spcAft>
                <a:spcPts val="1600"/>
              </a:spcAft>
              <a:buNone/>
            </a:pPr>
            <a:r>
              <a:rPr lang="en" sz="1800">
                <a:solidFill>
                  <a:schemeClr val="lt1"/>
                </a:solidFill>
                <a:latin typeface="Roboto"/>
                <a:ea typeface="Roboto"/>
                <a:cs typeface="Roboto"/>
                <a:sym typeface="Roboto"/>
              </a:rPr>
              <a:t>6. Stay Ahead of the Competition</a:t>
            </a:r>
            <a:br>
              <a:rPr lang="en" sz="1300">
                <a:solidFill>
                  <a:schemeClr val="lt1"/>
                </a:solidFill>
                <a:latin typeface="Roboto"/>
                <a:ea typeface="Roboto"/>
                <a:cs typeface="Roboto"/>
                <a:sym typeface="Roboto"/>
              </a:rPr>
            </a:br>
            <a:r>
              <a:rPr lang="en" sz="1300">
                <a:solidFill>
                  <a:schemeClr val="lt1"/>
                </a:solidFill>
                <a:latin typeface="Roboto"/>
                <a:ea typeface="Roboto"/>
                <a:cs typeface="Roboto"/>
                <a:sym typeface="Roboto"/>
              </a:rPr>
              <a:t>Leverage trends to remain proactive and competitive in a dynamic job market.</a:t>
            </a:r>
            <a:endParaRPr sz="1300">
              <a:solidFill>
                <a:schemeClr val="lt1"/>
              </a:solidFill>
              <a:latin typeface="Roboto"/>
              <a:ea typeface="Roboto"/>
              <a:cs typeface="Roboto"/>
              <a:sym typeface="Roboto"/>
            </a:endParaRPr>
          </a:p>
        </p:txBody>
      </p:sp>
      <p:pic>
        <p:nvPicPr>
          <p:cNvPr descr="Closeup from the side of a hand pushing a knob on an audio mixer" id="103" name="Google Shape;103;p17"/>
          <p:cNvPicPr preferRelativeResize="0"/>
          <p:nvPr/>
        </p:nvPicPr>
        <p:blipFill rotWithShape="1">
          <a:blip r:embed="rId3">
            <a:alphaModFix/>
          </a:blip>
          <a:srcRect b="0" l="32540" r="42383" t="0"/>
          <a:stretch/>
        </p:blipFill>
        <p:spPr>
          <a:xfrm>
            <a:off x="-9150" y="0"/>
            <a:ext cx="2772449" cy="5143501"/>
          </a:xfrm>
          <a:prstGeom prst="rect">
            <a:avLst/>
          </a:prstGeom>
          <a:noFill/>
          <a:ln>
            <a:noFill/>
          </a:ln>
        </p:spPr>
      </p:pic>
      <p:sp>
        <p:nvSpPr>
          <p:cNvPr id="104" name="Google Shape;104;p17"/>
          <p:cNvSpPr txBox="1"/>
          <p:nvPr>
            <p:ph type="title"/>
          </p:nvPr>
        </p:nvSpPr>
        <p:spPr>
          <a:xfrm>
            <a:off x="-143925" y="1830600"/>
            <a:ext cx="30420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700">
                <a:solidFill>
                  <a:schemeClr val="lt1"/>
                </a:solidFill>
              </a:rPr>
              <a:t>Why should students understand job market trends?</a:t>
            </a:r>
            <a:endParaRPr sz="37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471900" y="738725"/>
            <a:ext cx="8222100" cy="76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Google trends</a:t>
            </a:r>
            <a:endParaRPr/>
          </a:p>
        </p:txBody>
      </p:sp>
      <p:pic>
        <p:nvPicPr>
          <p:cNvPr id="110" name="Google Shape;110;p18"/>
          <p:cNvPicPr preferRelativeResize="0"/>
          <p:nvPr/>
        </p:nvPicPr>
        <p:blipFill>
          <a:blip r:embed="rId3">
            <a:alphaModFix/>
          </a:blip>
          <a:stretch>
            <a:fillRect/>
          </a:stretch>
        </p:blipFill>
        <p:spPr>
          <a:xfrm>
            <a:off x="359500" y="1506425"/>
            <a:ext cx="8446899" cy="3130475"/>
          </a:xfrm>
          <a:prstGeom prst="rect">
            <a:avLst/>
          </a:prstGeom>
          <a:noFill/>
          <a:ln>
            <a:noFill/>
          </a:ln>
          <a:effectLst>
            <a:outerShdw blurRad="57150" rotWithShape="0" algn="bl" dir="5400000" dist="19050">
              <a:srgbClr val="000000">
                <a:alpha val="50000"/>
              </a:srgbClr>
            </a:outerShdw>
          </a:effectLst>
        </p:spPr>
      </p:pic>
      <p:sp>
        <p:nvSpPr>
          <p:cNvPr id="111" name="Google Shape;111;p18"/>
          <p:cNvSpPr txBox="1"/>
          <p:nvPr>
            <p:ph idx="4294967295" type="body"/>
          </p:nvPr>
        </p:nvSpPr>
        <p:spPr>
          <a:xfrm>
            <a:off x="356388" y="4636900"/>
            <a:ext cx="84312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solidFill>
                  <a:schemeClr val="lt1"/>
                </a:solidFill>
              </a:rPr>
              <a:t>* </a:t>
            </a:r>
            <a:r>
              <a:rPr lang="en" sz="1000">
                <a:solidFill>
                  <a:schemeClr val="lt1"/>
                </a:solidFill>
              </a:rPr>
              <a:t>Note: A higher value means a higher proportion of all queries, not a higher absolute query count. So a tiny country where 80% of the queries are for "bananas" will get twice the score of a giant country where only 40% of the queries are for "bananas".</a:t>
            </a:r>
            <a:endParaRPr sz="1000">
              <a:solidFill>
                <a:schemeClr val="lt1"/>
              </a:solidFill>
            </a:endParaRPr>
          </a:p>
        </p:txBody>
      </p:sp>
      <p:pic>
        <p:nvPicPr>
          <p:cNvPr id="112" name="Google Shape;112;p18"/>
          <p:cNvPicPr preferRelativeResize="0"/>
          <p:nvPr/>
        </p:nvPicPr>
        <p:blipFill>
          <a:blip r:embed="rId4">
            <a:alphaModFix/>
          </a:blip>
          <a:stretch>
            <a:fillRect/>
          </a:stretch>
        </p:blipFill>
        <p:spPr>
          <a:xfrm>
            <a:off x="5470025" y="369650"/>
            <a:ext cx="2600075" cy="9491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400"/>
              </a:spcAft>
              <a:buNone/>
            </a:pPr>
            <a:r>
              <a:rPr lang="en"/>
              <a:t>Analysis</a:t>
            </a:r>
            <a:endParaRPr i="1" sz="1600"/>
          </a:p>
        </p:txBody>
      </p:sp>
      <p:cxnSp>
        <p:nvCxnSpPr>
          <p:cNvPr id="118" name="Google Shape;118;p19"/>
          <p:cNvCxnSpPr/>
          <p:nvPr/>
        </p:nvCxnSpPr>
        <p:spPr>
          <a:xfrm rot="10800000">
            <a:off x="678550" y="2414140"/>
            <a:ext cx="0" cy="837900"/>
          </a:xfrm>
          <a:prstGeom prst="straightConnector1">
            <a:avLst/>
          </a:prstGeom>
          <a:noFill/>
          <a:ln cap="flat" cmpd="sng" w="9525">
            <a:solidFill>
              <a:schemeClr val="dk2"/>
            </a:solidFill>
            <a:prstDash val="solid"/>
            <a:round/>
            <a:headEnd len="med" w="med" type="none"/>
            <a:tailEnd len="med" w="med" type="oval"/>
          </a:ln>
        </p:spPr>
      </p:cxnSp>
      <p:sp>
        <p:nvSpPr>
          <p:cNvPr id="119" name="Google Shape;119;p19"/>
          <p:cNvSpPr txBox="1"/>
          <p:nvPr>
            <p:ph type="title"/>
          </p:nvPr>
        </p:nvSpPr>
        <p:spPr>
          <a:xfrm>
            <a:off x="725612" y="2257574"/>
            <a:ext cx="1814100" cy="3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Filtering Target Jobs</a:t>
            </a:r>
            <a:endParaRPr sz="1800">
              <a:solidFill>
                <a:schemeClr val="dk1"/>
              </a:solidFill>
            </a:endParaRPr>
          </a:p>
        </p:txBody>
      </p:sp>
      <p:cxnSp>
        <p:nvCxnSpPr>
          <p:cNvPr id="120" name="Google Shape;120;p19"/>
          <p:cNvCxnSpPr/>
          <p:nvPr/>
        </p:nvCxnSpPr>
        <p:spPr>
          <a:xfrm>
            <a:off x="2112650" y="3636679"/>
            <a:ext cx="0" cy="837900"/>
          </a:xfrm>
          <a:prstGeom prst="straightConnector1">
            <a:avLst/>
          </a:prstGeom>
          <a:noFill/>
          <a:ln cap="flat" cmpd="sng" w="9525">
            <a:solidFill>
              <a:schemeClr val="dk2"/>
            </a:solidFill>
            <a:prstDash val="solid"/>
            <a:round/>
            <a:headEnd len="med" w="med" type="none"/>
            <a:tailEnd len="med" w="med" type="oval"/>
          </a:ln>
        </p:spPr>
      </p:cxnSp>
      <p:sp>
        <p:nvSpPr>
          <p:cNvPr id="121" name="Google Shape;121;p19"/>
          <p:cNvSpPr txBox="1"/>
          <p:nvPr>
            <p:ph type="title"/>
          </p:nvPr>
        </p:nvSpPr>
        <p:spPr>
          <a:xfrm>
            <a:off x="2159712" y="4235866"/>
            <a:ext cx="18141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rPr>
              <a:t>Required Skills for Target Jobs</a:t>
            </a:r>
            <a:endParaRPr sz="1800">
              <a:solidFill>
                <a:schemeClr val="dk1"/>
              </a:solidFill>
            </a:endParaRPr>
          </a:p>
        </p:txBody>
      </p:sp>
      <p:cxnSp>
        <p:nvCxnSpPr>
          <p:cNvPr id="122" name="Google Shape;122;p19"/>
          <p:cNvCxnSpPr/>
          <p:nvPr/>
        </p:nvCxnSpPr>
        <p:spPr>
          <a:xfrm rot="10800000">
            <a:off x="3432025" y="2407040"/>
            <a:ext cx="0" cy="837900"/>
          </a:xfrm>
          <a:prstGeom prst="straightConnector1">
            <a:avLst/>
          </a:prstGeom>
          <a:noFill/>
          <a:ln cap="flat" cmpd="sng" w="9525">
            <a:solidFill>
              <a:schemeClr val="dk2"/>
            </a:solidFill>
            <a:prstDash val="solid"/>
            <a:round/>
            <a:headEnd len="med" w="med" type="none"/>
            <a:tailEnd len="med" w="med" type="oval"/>
          </a:ln>
        </p:spPr>
      </p:cxnSp>
      <p:sp>
        <p:nvSpPr>
          <p:cNvPr id="123" name="Google Shape;123;p19"/>
          <p:cNvSpPr txBox="1"/>
          <p:nvPr>
            <p:ph type="title"/>
          </p:nvPr>
        </p:nvSpPr>
        <p:spPr>
          <a:xfrm>
            <a:off x="3479087" y="2257586"/>
            <a:ext cx="1814100" cy="3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Job Search Strategies</a:t>
            </a:r>
            <a:endParaRPr sz="1800">
              <a:solidFill>
                <a:schemeClr val="dk1"/>
              </a:solidFill>
            </a:endParaRPr>
          </a:p>
        </p:txBody>
      </p:sp>
      <p:cxnSp>
        <p:nvCxnSpPr>
          <p:cNvPr id="124" name="Google Shape;124;p19"/>
          <p:cNvCxnSpPr/>
          <p:nvPr/>
        </p:nvCxnSpPr>
        <p:spPr>
          <a:xfrm>
            <a:off x="4955975" y="3636696"/>
            <a:ext cx="0" cy="837900"/>
          </a:xfrm>
          <a:prstGeom prst="straightConnector1">
            <a:avLst/>
          </a:prstGeom>
          <a:noFill/>
          <a:ln cap="flat" cmpd="sng" w="9525">
            <a:solidFill>
              <a:schemeClr val="dk2"/>
            </a:solidFill>
            <a:prstDash val="solid"/>
            <a:round/>
            <a:headEnd len="med" w="med" type="none"/>
            <a:tailEnd len="med" w="med" type="oval"/>
          </a:ln>
        </p:spPr>
      </p:cxnSp>
      <p:sp>
        <p:nvSpPr>
          <p:cNvPr id="125" name="Google Shape;125;p19"/>
          <p:cNvSpPr txBox="1"/>
          <p:nvPr>
            <p:ph type="title"/>
          </p:nvPr>
        </p:nvSpPr>
        <p:spPr>
          <a:xfrm>
            <a:off x="5003023" y="4232600"/>
            <a:ext cx="2154900" cy="39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chemeClr val="dk1"/>
                </a:solidFill>
              </a:rPr>
              <a:t>Evaluating Cities Based on Salary</a:t>
            </a:r>
            <a:endParaRPr sz="1800">
              <a:solidFill>
                <a:schemeClr val="dk1"/>
              </a:solidFill>
            </a:endParaRPr>
          </a:p>
        </p:txBody>
      </p:sp>
      <p:cxnSp>
        <p:nvCxnSpPr>
          <p:cNvPr id="126" name="Google Shape;126;p19"/>
          <p:cNvCxnSpPr/>
          <p:nvPr/>
        </p:nvCxnSpPr>
        <p:spPr>
          <a:xfrm rot="10800000">
            <a:off x="6232556" y="2407040"/>
            <a:ext cx="0" cy="837900"/>
          </a:xfrm>
          <a:prstGeom prst="straightConnector1">
            <a:avLst/>
          </a:prstGeom>
          <a:noFill/>
          <a:ln cap="flat" cmpd="sng" w="9525">
            <a:solidFill>
              <a:schemeClr val="dk2"/>
            </a:solidFill>
            <a:prstDash val="solid"/>
            <a:round/>
            <a:headEnd len="med" w="med" type="none"/>
            <a:tailEnd len="med" w="med" type="oval"/>
          </a:ln>
        </p:spPr>
      </p:cxnSp>
      <p:sp>
        <p:nvSpPr>
          <p:cNvPr id="127" name="Google Shape;127;p19"/>
          <p:cNvSpPr txBox="1"/>
          <p:nvPr>
            <p:ph type="title"/>
          </p:nvPr>
        </p:nvSpPr>
        <p:spPr>
          <a:xfrm>
            <a:off x="6279599" y="2257575"/>
            <a:ext cx="2291400" cy="39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Correlation Analysis of Key Goals and Variables</a:t>
            </a:r>
            <a:endParaRPr sz="1800">
              <a:solidFill>
                <a:schemeClr val="dk1"/>
              </a:solidFill>
            </a:endParaRPr>
          </a:p>
        </p:txBody>
      </p:sp>
      <p:graphicFrame>
        <p:nvGraphicFramePr>
          <p:cNvPr id="128" name="Google Shape;128;p19"/>
          <p:cNvGraphicFramePr/>
          <p:nvPr/>
        </p:nvGraphicFramePr>
        <p:xfrm>
          <a:off x="321600" y="3244940"/>
          <a:ext cx="3000000" cy="3000000"/>
        </p:xfrm>
        <a:graphic>
          <a:graphicData uri="http://schemas.openxmlformats.org/drawingml/2006/table">
            <a:tbl>
              <a:tblPr>
                <a:noFill/>
                <a:tableStyleId>{3FD2C363-496E-4D92-A638-271257BDFF6F}</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pic>
        <p:nvPicPr>
          <p:cNvPr id="129" name="Google Shape;129;p19"/>
          <p:cNvPicPr preferRelativeResize="0"/>
          <p:nvPr/>
        </p:nvPicPr>
        <p:blipFill>
          <a:blip r:embed="rId3">
            <a:alphaModFix/>
          </a:blip>
          <a:stretch>
            <a:fillRect/>
          </a:stretch>
        </p:blipFill>
        <p:spPr>
          <a:xfrm>
            <a:off x="5139100" y="133349"/>
            <a:ext cx="2763451" cy="207739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508275" y="987250"/>
            <a:ext cx="36873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Data Visualization</a:t>
            </a:r>
            <a:endParaRPr/>
          </a:p>
        </p:txBody>
      </p:sp>
      <p:sp>
        <p:nvSpPr>
          <p:cNvPr id="135" name="Google Shape;135;p20"/>
          <p:cNvSpPr txBox="1"/>
          <p:nvPr/>
        </p:nvSpPr>
        <p:spPr>
          <a:xfrm>
            <a:off x="4563150" y="572850"/>
            <a:ext cx="4119900" cy="399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FAFAFA"/>
                </a:solidFill>
                <a:latin typeface="Roboto"/>
                <a:ea typeface="Roboto"/>
                <a:cs typeface="Roboto"/>
                <a:sym typeface="Roboto"/>
              </a:rPr>
              <a:t>Tableau: </a:t>
            </a:r>
            <a:r>
              <a:rPr b="1" i="1" lang="en" sz="1200" u="sng">
                <a:solidFill>
                  <a:schemeClr val="hlink"/>
                </a:solidFill>
                <a:latin typeface="Roboto"/>
                <a:ea typeface="Roboto"/>
                <a:cs typeface="Roboto"/>
                <a:sym typeface="Roboto"/>
                <a:hlinkClick r:id="rId3"/>
              </a:rPr>
              <a:t>https://public.tableau.com/views/BIfinalproject_17338511313740/Dashboard1?:language=zh-TW&amp;publish=yes&amp;:sid=&amp;:redirect=auth&amp;:display_count=n&amp;:origin=viz_share_link</a:t>
            </a:r>
            <a:endParaRPr b="1" i="1" sz="1800">
              <a:solidFill>
                <a:srgbClr val="FAFAFA"/>
              </a:solidFill>
              <a:latin typeface="Roboto"/>
              <a:ea typeface="Roboto"/>
              <a:cs typeface="Roboto"/>
              <a:sym typeface="Roboto"/>
            </a:endParaRPr>
          </a:p>
          <a:p>
            <a:pPr indent="0" lvl="0" marL="0" rtl="0" algn="l">
              <a:lnSpc>
                <a:spcPct val="115000"/>
              </a:lnSpc>
              <a:spcBef>
                <a:spcPts val="1000"/>
              </a:spcBef>
              <a:spcAft>
                <a:spcPts val="1000"/>
              </a:spcAft>
              <a:buNone/>
            </a:pPr>
            <a:r>
              <a:rPr b="1" i="1" lang="en" sz="1800">
                <a:solidFill>
                  <a:srgbClr val="FAFAFA"/>
                </a:solidFill>
                <a:latin typeface="Roboto"/>
                <a:ea typeface="Roboto"/>
                <a:cs typeface="Roboto"/>
                <a:sym typeface="Roboto"/>
              </a:rPr>
              <a:t>Python: </a:t>
            </a:r>
            <a:r>
              <a:rPr b="1" i="1" lang="en" sz="1200" u="sng">
                <a:solidFill>
                  <a:schemeClr val="hlink"/>
                </a:solidFill>
                <a:latin typeface="Roboto"/>
                <a:ea typeface="Roboto"/>
                <a:cs typeface="Roboto"/>
                <a:sym typeface="Roboto"/>
                <a:hlinkClick r:id="rId4"/>
              </a:rPr>
              <a:t>https://colab.research.google.com/drive/1LTw0hGpHnhqSFGwpUwml-J7ypGM3YorY?usp=sharing</a:t>
            </a:r>
            <a:endParaRPr b="1" i="1" sz="1200">
              <a:solidFill>
                <a:srgbClr val="FAFAFA"/>
              </a:solidFill>
              <a:latin typeface="Roboto"/>
              <a:ea typeface="Roboto"/>
              <a:cs typeface="Roboto"/>
              <a:sym typeface="Roboto"/>
            </a:endParaRPr>
          </a:p>
        </p:txBody>
      </p:sp>
      <p:pic>
        <p:nvPicPr>
          <p:cNvPr id="136" name="Google Shape;136;p20"/>
          <p:cNvPicPr preferRelativeResize="0"/>
          <p:nvPr/>
        </p:nvPicPr>
        <p:blipFill>
          <a:blip r:embed="rId5">
            <a:alphaModFix/>
          </a:blip>
          <a:stretch>
            <a:fillRect/>
          </a:stretch>
        </p:blipFill>
        <p:spPr>
          <a:xfrm>
            <a:off x="508275" y="2162775"/>
            <a:ext cx="3008650" cy="2755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431800" lvl="0" marL="457200" rtl="0" algn="l">
              <a:spcBef>
                <a:spcPts val="0"/>
              </a:spcBef>
              <a:spcAft>
                <a:spcPts val="0"/>
              </a:spcAft>
              <a:buSzPts val="3200"/>
              <a:buAutoNum type="arabicPeriod"/>
            </a:pPr>
            <a:r>
              <a:rPr lang="en"/>
              <a:t>Filtering Target Jobs</a:t>
            </a:r>
            <a:r>
              <a:rPr lang="en" sz="1400"/>
              <a:t> </a:t>
            </a:r>
            <a:endParaRPr i="1" sz="1600"/>
          </a:p>
        </p:txBody>
      </p:sp>
      <p:sp>
        <p:nvSpPr>
          <p:cNvPr id="142" name="Google Shape;142;p21"/>
          <p:cNvSpPr txBox="1"/>
          <p:nvPr>
            <p:ph idx="1" type="body"/>
          </p:nvPr>
        </p:nvSpPr>
        <p:spPr>
          <a:xfrm>
            <a:off x="471900" y="1667875"/>
            <a:ext cx="7999800" cy="2710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We filter jobs based on three criteria: low automation risk, above-average salaries, and high growth potential. This step identifies roles that align with our career goals and narrows down industries and job types for further analysis.</a:t>
            </a:r>
            <a:endParaRPr sz="1900"/>
          </a:p>
        </p:txBody>
      </p:sp>
      <p:pic>
        <p:nvPicPr>
          <p:cNvPr id="143" name="Google Shape;143;p21"/>
          <p:cNvPicPr preferRelativeResize="0"/>
          <p:nvPr/>
        </p:nvPicPr>
        <p:blipFill>
          <a:blip r:embed="rId3">
            <a:alphaModFix/>
          </a:blip>
          <a:stretch>
            <a:fillRect/>
          </a:stretch>
        </p:blipFill>
        <p:spPr>
          <a:xfrm>
            <a:off x="460950" y="2678672"/>
            <a:ext cx="8222102" cy="246482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